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Sniglet" charset="1" panose="04070505030100020000"/>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8424593" cy="8229600"/>
            <a:chOff x="0" y="0"/>
            <a:chExt cx="4828540" cy="4716780"/>
          </a:xfrm>
        </p:grpSpPr>
        <p:sp>
          <p:nvSpPr>
            <p:cNvPr name="Freeform 3" id="3"/>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2"/>
              <a:stretch>
                <a:fillRect l="-36890" t="0" r="-36890" b="0"/>
              </a:stretch>
            </a:blipFill>
          </p:spPr>
        </p:sp>
      </p:grpSp>
      <p:sp>
        <p:nvSpPr>
          <p:cNvPr name="Freeform 4" id="4"/>
          <p:cNvSpPr/>
          <p:nvPr/>
        </p:nvSpPr>
        <p:spPr>
          <a:xfrm flipH="false" flipV="false" rot="0">
            <a:off x="15240210" y="286148"/>
            <a:ext cx="3047790" cy="1485105"/>
          </a:xfrm>
          <a:custGeom>
            <a:avLst/>
            <a:gdLst/>
            <a:ahLst/>
            <a:cxnLst/>
            <a:rect r="r" b="b" t="t" l="l"/>
            <a:pathLst>
              <a:path h="1485105" w="3047790">
                <a:moveTo>
                  <a:pt x="0" y="0"/>
                </a:moveTo>
                <a:lnTo>
                  <a:pt x="3047790" y="0"/>
                </a:lnTo>
                <a:lnTo>
                  <a:pt x="3047790" y="1485104"/>
                </a:lnTo>
                <a:lnTo>
                  <a:pt x="0" y="1485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339921" y="4717943"/>
            <a:ext cx="7441325" cy="1144905"/>
          </a:xfrm>
          <a:prstGeom prst="rect">
            <a:avLst/>
          </a:prstGeom>
        </p:spPr>
        <p:txBody>
          <a:bodyPr anchor="t" rtlCol="false" tIns="0" lIns="0" bIns="0" rIns="0">
            <a:spAutoFit/>
          </a:bodyPr>
          <a:lstStyle/>
          <a:p>
            <a:pPr algn="ctr">
              <a:lnSpc>
                <a:spcPts val="4620"/>
              </a:lnSpc>
              <a:spcBef>
                <a:spcPct val="0"/>
              </a:spcBef>
            </a:pPr>
            <a:r>
              <a:rPr lang="en-US" sz="3300">
                <a:solidFill>
                  <a:srgbClr val="FDF7F0"/>
                </a:solidFill>
                <a:latin typeface="Sniglet"/>
                <a:ea typeface="Sniglet"/>
                <a:cs typeface="Sniglet"/>
                <a:sym typeface="Sniglet"/>
              </a:rPr>
              <a:t>Kaggle Competition: H&amp;M Personalized Fashion Recommendations</a:t>
            </a:r>
          </a:p>
        </p:txBody>
      </p:sp>
      <p:sp>
        <p:nvSpPr>
          <p:cNvPr name="TextBox 6" id="6"/>
          <p:cNvSpPr txBox="true"/>
          <p:nvPr/>
        </p:nvSpPr>
        <p:spPr>
          <a:xfrm rot="0">
            <a:off x="10166623" y="1915803"/>
            <a:ext cx="7092677" cy="2263775"/>
          </a:xfrm>
          <a:prstGeom prst="rect">
            <a:avLst/>
          </a:prstGeom>
        </p:spPr>
        <p:txBody>
          <a:bodyPr anchor="t" rtlCol="false" tIns="0" lIns="0" bIns="0" rIns="0">
            <a:spAutoFit/>
          </a:bodyPr>
          <a:lstStyle/>
          <a:p>
            <a:pPr algn="ctr">
              <a:lnSpc>
                <a:spcPts val="9100"/>
              </a:lnSpc>
            </a:pPr>
            <a:r>
              <a:rPr lang="en-US" sz="6500">
                <a:solidFill>
                  <a:srgbClr val="6DA7CC"/>
                </a:solidFill>
                <a:latin typeface="Sniglet"/>
                <a:ea typeface="Sniglet"/>
                <a:cs typeface="Sniglet"/>
                <a:sym typeface="Sniglet"/>
              </a:rPr>
              <a:t>BIG DATA ANALYTICS</a:t>
            </a:r>
          </a:p>
        </p:txBody>
      </p:sp>
      <p:sp>
        <p:nvSpPr>
          <p:cNvPr name="TextBox 7" id="7"/>
          <p:cNvSpPr txBox="true"/>
          <p:nvPr/>
        </p:nvSpPr>
        <p:spPr>
          <a:xfrm rot="0">
            <a:off x="10166623" y="6495942"/>
            <a:ext cx="7614623" cy="1967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Open Sans"/>
                <a:ea typeface="Open Sans"/>
                <a:cs typeface="Open Sans"/>
                <a:sym typeface="Open Sans"/>
              </a:rPr>
              <a:t>Anu ENKHBOLD U32307570</a:t>
            </a:r>
          </a:p>
          <a:p>
            <a:pPr algn="l" marL="604519" indent="-302260" lvl="1">
              <a:lnSpc>
                <a:spcPts val="3919"/>
              </a:lnSpc>
              <a:buFont typeface="Arial"/>
              <a:buChar char="•"/>
            </a:pPr>
            <a:r>
              <a:rPr lang="en-US" sz="2799">
                <a:solidFill>
                  <a:srgbClr val="000000"/>
                </a:solidFill>
                <a:latin typeface="Open Sans"/>
                <a:ea typeface="Open Sans"/>
                <a:cs typeface="Open Sans"/>
                <a:sym typeface="Open Sans"/>
              </a:rPr>
              <a:t>Benjamin MORELLE U32003506 </a:t>
            </a:r>
          </a:p>
          <a:p>
            <a:pPr algn="l" marL="604519" indent="-302260" lvl="1">
              <a:lnSpc>
                <a:spcPts val="3919"/>
              </a:lnSpc>
              <a:buFont typeface="Arial"/>
              <a:buChar char="•"/>
            </a:pPr>
            <a:r>
              <a:rPr lang="en-US" sz="2799">
                <a:solidFill>
                  <a:srgbClr val="000000"/>
                </a:solidFill>
                <a:latin typeface="Open Sans"/>
                <a:ea typeface="Open Sans"/>
                <a:cs typeface="Open Sans"/>
                <a:sym typeface="Open Sans"/>
              </a:rPr>
              <a:t>Pengyu XIONG U32318937</a:t>
            </a:r>
          </a:p>
          <a:p>
            <a:pPr algn="l" marL="604519" indent="-302260" lvl="1">
              <a:lnSpc>
                <a:spcPts val="3919"/>
              </a:lnSpc>
              <a:buFont typeface="Arial"/>
              <a:buChar char="•"/>
            </a:pPr>
            <a:r>
              <a:rPr lang="en-US" sz="2799">
                <a:solidFill>
                  <a:srgbClr val="000000"/>
                </a:solidFill>
                <a:latin typeface="Open Sans"/>
                <a:ea typeface="Open Sans"/>
                <a:cs typeface="Open Sans"/>
                <a:sym typeface="Open Sans"/>
              </a:rPr>
              <a:t>Javzandulam BAYANMUNKH U32305952</a:t>
            </a:r>
          </a:p>
        </p:txBody>
      </p:sp>
      <p:sp>
        <p:nvSpPr>
          <p:cNvPr name="TextBox 8" id="8"/>
          <p:cNvSpPr txBox="true"/>
          <p:nvPr/>
        </p:nvSpPr>
        <p:spPr>
          <a:xfrm rot="0">
            <a:off x="-408641" y="9467850"/>
            <a:ext cx="18189887"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Open Sans"/>
                <a:ea typeface="Open Sans"/>
                <a:cs typeface="Open Sans"/>
                <a:sym typeface="Open Sans"/>
              </a:rPr>
              <a:t>https://www.kaggle.com/competitions/h-and-m-personalized-fashion-recommendations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14429565" y="2600205"/>
            <a:ext cx="3047500" cy="2264989"/>
          </a:xfrm>
          <a:custGeom>
            <a:avLst/>
            <a:gdLst/>
            <a:ahLst/>
            <a:cxnLst/>
            <a:rect r="r" b="b" t="t" l="l"/>
            <a:pathLst>
              <a:path h="2264989" w="3047500">
                <a:moveTo>
                  <a:pt x="0" y="0"/>
                </a:moveTo>
                <a:lnTo>
                  <a:pt x="3047500" y="0"/>
                </a:lnTo>
                <a:lnTo>
                  <a:pt x="3047500" y="2264990"/>
                </a:lnTo>
                <a:lnTo>
                  <a:pt x="0" y="22649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633688"/>
            <a:ext cx="13115513" cy="4805562"/>
            <a:chOff x="0" y="0"/>
            <a:chExt cx="3454291" cy="1265662"/>
          </a:xfrm>
        </p:grpSpPr>
        <p:sp>
          <p:nvSpPr>
            <p:cNvPr name="Freeform 4" id="4"/>
            <p:cNvSpPr/>
            <p:nvPr/>
          </p:nvSpPr>
          <p:spPr>
            <a:xfrm flipH="false" flipV="false" rot="0">
              <a:off x="0" y="0"/>
              <a:ext cx="3454291" cy="1265662"/>
            </a:xfrm>
            <a:custGeom>
              <a:avLst/>
              <a:gdLst/>
              <a:ahLst/>
              <a:cxnLst/>
              <a:rect r="r" b="b" t="t" l="l"/>
              <a:pathLst>
                <a:path h="1265662" w="3454291">
                  <a:moveTo>
                    <a:pt x="30105" y="0"/>
                  </a:moveTo>
                  <a:lnTo>
                    <a:pt x="3424187" y="0"/>
                  </a:lnTo>
                  <a:cubicBezTo>
                    <a:pt x="3432171" y="0"/>
                    <a:pt x="3439828" y="3172"/>
                    <a:pt x="3445474" y="8817"/>
                  </a:cubicBezTo>
                  <a:cubicBezTo>
                    <a:pt x="3451120" y="14463"/>
                    <a:pt x="3454291" y="22120"/>
                    <a:pt x="3454291" y="30105"/>
                  </a:cubicBezTo>
                  <a:lnTo>
                    <a:pt x="3454291" y="1235558"/>
                  </a:lnTo>
                  <a:cubicBezTo>
                    <a:pt x="3454291" y="1243542"/>
                    <a:pt x="3451120" y="1251199"/>
                    <a:pt x="3445474" y="1256845"/>
                  </a:cubicBezTo>
                  <a:cubicBezTo>
                    <a:pt x="3439828" y="1262491"/>
                    <a:pt x="3432171" y="1265662"/>
                    <a:pt x="3424187" y="1265662"/>
                  </a:cubicBezTo>
                  <a:lnTo>
                    <a:pt x="30105" y="1265662"/>
                  </a:lnTo>
                  <a:cubicBezTo>
                    <a:pt x="13478" y="1265662"/>
                    <a:pt x="0" y="1252184"/>
                    <a:pt x="0" y="1235558"/>
                  </a:cubicBezTo>
                  <a:lnTo>
                    <a:pt x="0" y="30105"/>
                  </a:lnTo>
                  <a:cubicBezTo>
                    <a:pt x="0" y="13478"/>
                    <a:pt x="13478" y="0"/>
                    <a:pt x="30105" y="0"/>
                  </a:cubicBezTo>
                  <a:close/>
                </a:path>
              </a:pathLst>
            </a:custGeom>
            <a:solidFill>
              <a:srgbClr val="F9F4E3"/>
            </a:solidFill>
          </p:spPr>
        </p:sp>
        <p:sp>
          <p:nvSpPr>
            <p:cNvPr name="TextBox 5" id="5"/>
            <p:cNvSpPr txBox="true"/>
            <p:nvPr/>
          </p:nvSpPr>
          <p:spPr>
            <a:xfrm>
              <a:off x="0" y="-57150"/>
              <a:ext cx="3454291" cy="1322812"/>
            </a:xfrm>
            <a:prstGeom prst="rect">
              <a:avLst/>
            </a:prstGeom>
          </p:spPr>
          <p:txBody>
            <a:bodyPr anchor="ctr" rtlCol="false" tIns="50800" lIns="50800" bIns="50800" rIns="50800"/>
            <a:lstStyle/>
            <a:p>
              <a:pPr algn="ctr">
                <a:lnSpc>
                  <a:spcPts val="3640"/>
                </a:lnSpc>
              </a:pPr>
            </a:p>
          </p:txBody>
        </p:sp>
      </p:grpSp>
      <p:sp>
        <p:nvSpPr>
          <p:cNvPr name="TextBox 6" id="6"/>
          <p:cNvSpPr txBox="true"/>
          <p:nvPr/>
        </p:nvSpPr>
        <p:spPr>
          <a:xfrm rot="0">
            <a:off x="7250039" y="4280388"/>
            <a:ext cx="6747911" cy="3106420"/>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Open Sans Bold"/>
                <a:ea typeface="Open Sans Bold"/>
                <a:cs typeface="Open Sans Bold"/>
                <a:sym typeface="Open Sans Bold"/>
              </a:rPr>
              <a:t>This approach leverages customer segmentation by age and inferred sex/attribute to improve the accuracy of product recommendations. By iterating and refining the model based on transaction data, H&amp;M can provide more relevant recommendations, leading to higher engagement and better customer satisfaction.</a:t>
            </a:r>
          </a:p>
        </p:txBody>
      </p:sp>
      <p:sp>
        <p:nvSpPr>
          <p:cNvPr name="TextBox 7" id="7"/>
          <p:cNvSpPr txBox="true"/>
          <p:nvPr/>
        </p:nvSpPr>
        <p:spPr>
          <a:xfrm rot="0">
            <a:off x="1028700" y="3694600"/>
            <a:ext cx="6367602" cy="4277995"/>
          </a:xfrm>
          <a:prstGeom prst="rect">
            <a:avLst/>
          </a:prstGeom>
        </p:spPr>
        <p:txBody>
          <a:bodyPr anchor="t" rtlCol="false" tIns="0" lIns="0" bIns="0" rIns="0">
            <a:spAutoFit/>
          </a:bodyPr>
          <a:lstStyle/>
          <a:p>
            <a:pPr algn="ctr">
              <a:lnSpc>
                <a:spcPts val="3080"/>
              </a:lnSpc>
              <a:spcBef>
                <a:spcPct val="0"/>
              </a:spcBef>
            </a:pPr>
          </a:p>
          <a:p>
            <a:pPr algn="ctr">
              <a:lnSpc>
                <a:spcPts val="3080"/>
              </a:lnSpc>
              <a:spcBef>
                <a:spcPct val="0"/>
              </a:spcBef>
            </a:pPr>
            <a:r>
              <a:rPr lang="en-US" b="true" sz="2200">
                <a:solidFill>
                  <a:srgbClr val="000000"/>
                </a:solidFill>
                <a:latin typeface="Open Sans Bold"/>
                <a:ea typeface="Open Sans Bold"/>
                <a:cs typeface="Open Sans Bold"/>
                <a:sym typeface="Open Sans Bold"/>
              </a:rPr>
              <a:t>Initial Public Score: The initial model achieved a score of 0.0074.</a:t>
            </a:r>
          </a:p>
          <a:p>
            <a:pPr algn="ctr">
              <a:lnSpc>
                <a:spcPts val="3080"/>
              </a:lnSpc>
              <a:spcBef>
                <a:spcPct val="0"/>
              </a:spcBef>
            </a:pPr>
            <a:r>
              <a:rPr lang="en-US" b="true" sz="2200">
                <a:solidFill>
                  <a:srgbClr val="000000"/>
                </a:solidFill>
                <a:latin typeface="Open Sans Bold"/>
                <a:ea typeface="Open Sans Bold"/>
                <a:cs typeface="Open Sans Bold"/>
                <a:sym typeface="Open Sans Bold"/>
              </a:rPr>
              <a:t>Model Adjustment: Updating transaction history usage from "after 9/1" to "after 9/15" improved the score to 0.0078.</a:t>
            </a:r>
          </a:p>
          <a:p>
            <a:pPr algn="ctr">
              <a:lnSpc>
                <a:spcPts val="3080"/>
              </a:lnSpc>
              <a:spcBef>
                <a:spcPct val="0"/>
              </a:spcBef>
            </a:pPr>
            <a:r>
              <a:rPr lang="en-US" b="true" sz="2200">
                <a:solidFill>
                  <a:srgbClr val="000000"/>
                </a:solidFill>
                <a:latin typeface="Open Sans Bold"/>
                <a:ea typeface="Open Sans Bold"/>
                <a:cs typeface="Open Sans Bold"/>
                <a:sym typeface="Open Sans Bold"/>
              </a:rPr>
              <a:t>Future Enhancements: Incorporating additional features such as purchase frequency, product descriptions (NLP techniques), and image processing to refine recommendations further.</a:t>
            </a:r>
          </a:p>
        </p:txBody>
      </p:sp>
      <p:sp>
        <p:nvSpPr>
          <p:cNvPr name="TextBox 8" id="8"/>
          <p:cNvSpPr txBox="true"/>
          <p:nvPr/>
        </p:nvSpPr>
        <p:spPr>
          <a:xfrm rot="0">
            <a:off x="1811119" y="1166403"/>
            <a:ext cx="14665762" cy="887095"/>
          </a:xfrm>
          <a:prstGeom prst="rect">
            <a:avLst/>
          </a:prstGeom>
        </p:spPr>
        <p:txBody>
          <a:bodyPr anchor="t" rtlCol="false" tIns="0" lIns="0" bIns="0" rIns="0">
            <a:spAutoFit/>
          </a:bodyPr>
          <a:lstStyle/>
          <a:p>
            <a:pPr algn="ctr">
              <a:lnSpc>
                <a:spcPts val="7279"/>
              </a:lnSpc>
            </a:pPr>
            <a:r>
              <a:rPr lang="en-US" sz="5199">
                <a:solidFill>
                  <a:srgbClr val="6DA7CC"/>
                </a:solidFill>
                <a:latin typeface="Sniglet"/>
                <a:ea typeface="Sniglet"/>
                <a:cs typeface="Sniglet"/>
                <a:sym typeface="Sniglet"/>
              </a:rPr>
              <a:t>Performance Evaluation &amp; Iterative Improvements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9793138" y="5402416"/>
            <a:ext cx="7466162" cy="3466511"/>
          </a:xfrm>
          <a:custGeom>
            <a:avLst/>
            <a:gdLst/>
            <a:ahLst/>
            <a:cxnLst/>
            <a:rect r="r" b="b" t="t" l="l"/>
            <a:pathLst>
              <a:path h="3466511" w="7466162">
                <a:moveTo>
                  <a:pt x="0" y="0"/>
                </a:moveTo>
                <a:lnTo>
                  <a:pt x="7466162" y="0"/>
                </a:lnTo>
                <a:lnTo>
                  <a:pt x="7466162" y="3466511"/>
                </a:lnTo>
                <a:lnTo>
                  <a:pt x="0" y="3466511"/>
                </a:lnTo>
                <a:lnTo>
                  <a:pt x="0" y="0"/>
                </a:lnTo>
                <a:close/>
              </a:path>
            </a:pathLst>
          </a:custGeom>
          <a:blipFill>
            <a:blip r:embed="rId2"/>
            <a:stretch>
              <a:fillRect l="0" t="-695" r="0" b="-695"/>
            </a:stretch>
          </a:blipFill>
        </p:spPr>
      </p:sp>
      <p:sp>
        <p:nvSpPr>
          <p:cNvPr name="Freeform 3" id="3"/>
          <p:cNvSpPr/>
          <p:nvPr/>
        </p:nvSpPr>
        <p:spPr>
          <a:xfrm flipH="false" flipV="false" rot="0">
            <a:off x="12920267" y="939165"/>
            <a:ext cx="3256659" cy="2167158"/>
          </a:xfrm>
          <a:custGeom>
            <a:avLst/>
            <a:gdLst/>
            <a:ahLst/>
            <a:cxnLst/>
            <a:rect r="r" b="b" t="t" l="l"/>
            <a:pathLst>
              <a:path h="2167158" w="3256659">
                <a:moveTo>
                  <a:pt x="0" y="0"/>
                </a:moveTo>
                <a:lnTo>
                  <a:pt x="3256658" y="0"/>
                </a:lnTo>
                <a:lnTo>
                  <a:pt x="3256658" y="2167159"/>
                </a:lnTo>
                <a:lnTo>
                  <a:pt x="0" y="2167159"/>
                </a:lnTo>
                <a:lnTo>
                  <a:pt x="0" y="0"/>
                </a:lnTo>
                <a:close/>
              </a:path>
            </a:pathLst>
          </a:custGeom>
          <a:blipFill>
            <a:blip r:embed="rId3"/>
            <a:stretch>
              <a:fillRect l="0" t="0" r="0" b="0"/>
            </a:stretch>
          </a:blipFill>
        </p:spPr>
      </p:sp>
      <p:grpSp>
        <p:nvGrpSpPr>
          <p:cNvPr name="Group 4" id="4"/>
          <p:cNvGrpSpPr/>
          <p:nvPr/>
        </p:nvGrpSpPr>
        <p:grpSpPr>
          <a:xfrm rot="0">
            <a:off x="1548165" y="5402416"/>
            <a:ext cx="7279288" cy="3433082"/>
            <a:chOff x="0" y="0"/>
            <a:chExt cx="1917179" cy="904186"/>
          </a:xfrm>
        </p:grpSpPr>
        <p:sp>
          <p:nvSpPr>
            <p:cNvPr name="Freeform 5" id="5"/>
            <p:cNvSpPr/>
            <p:nvPr/>
          </p:nvSpPr>
          <p:spPr>
            <a:xfrm flipH="false" flipV="false" rot="0">
              <a:off x="0" y="0"/>
              <a:ext cx="1917179" cy="904186"/>
            </a:xfrm>
            <a:custGeom>
              <a:avLst/>
              <a:gdLst/>
              <a:ahLst/>
              <a:cxnLst/>
              <a:rect r="r" b="b" t="t" l="l"/>
              <a:pathLst>
                <a:path h="904186" w="1917179">
                  <a:moveTo>
                    <a:pt x="54241" y="0"/>
                  </a:moveTo>
                  <a:lnTo>
                    <a:pt x="1862937" y="0"/>
                  </a:lnTo>
                  <a:cubicBezTo>
                    <a:pt x="1877323" y="0"/>
                    <a:pt x="1891120" y="5715"/>
                    <a:pt x="1901292" y="15887"/>
                  </a:cubicBezTo>
                  <a:cubicBezTo>
                    <a:pt x="1911464" y="26059"/>
                    <a:pt x="1917179" y="39856"/>
                    <a:pt x="1917179" y="54241"/>
                  </a:cubicBezTo>
                  <a:lnTo>
                    <a:pt x="1917179" y="849945"/>
                  </a:lnTo>
                  <a:cubicBezTo>
                    <a:pt x="1917179" y="879902"/>
                    <a:pt x="1892894" y="904186"/>
                    <a:pt x="1862937" y="904186"/>
                  </a:cubicBezTo>
                  <a:lnTo>
                    <a:pt x="54241" y="904186"/>
                  </a:lnTo>
                  <a:cubicBezTo>
                    <a:pt x="39856" y="904186"/>
                    <a:pt x="26059" y="898472"/>
                    <a:pt x="15887" y="888299"/>
                  </a:cubicBezTo>
                  <a:cubicBezTo>
                    <a:pt x="5715" y="878127"/>
                    <a:pt x="0" y="864331"/>
                    <a:pt x="0" y="849945"/>
                  </a:cubicBezTo>
                  <a:lnTo>
                    <a:pt x="0" y="54241"/>
                  </a:lnTo>
                  <a:cubicBezTo>
                    <a:pt x="0" y="39856"/>
                    <a:pt x="5715" y="26059"/>
                    <a:pt x="15887" y="15887"/>
                  </a:cubicBezTo>
                  <a:cubicBezTo>
                    <a:pt x="26059" y="5715"/>
                    <a:pt x="39856" y="0"/>
                    <a:pt x="54241" y="0"/>
                  </a:cubicBezTo>
                  <a:close/>
                </a:path>
              </a:pathLst>
            </a:custGeom>
            <a:solidFill>
              <a:srgbClr val="F9F4E3"/>
            </a:solidFill>
            <a:ln w="57150" cap="rnd">
              <a:solidFill>
                <a:srgbClr val="E42535"/>
              </a:solidFill>
              <a:prstDash val="solid"/>
              <a:round/>
            </a:ln>
          </p:spPr>
        </p:sp>
        <p:sp>
          <p:nvSpPr>
            <p:cNvPr name="TextBox 6" id="6"/>
            <p:cNvSpPr txBox="true"/>
            <p:nvPr/>
          </p:nvSpPr>
          <p:spPr>
            <a:xfrm>
              <a:off x="0" y="-57150"/>
              <a:ext cx="1917179" cy="961336"/>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5316102" y="528320"/>
            <a:ext cx="7022702" cy="745491"/>
          </a:xfrm>
          <a:prstGeom prst="rect">
            <a:avLst/>
          </a:prstGeom>
        </p:spPr>
        <p:txBody>
          <a:bodyPr anchor="t" rtlCol="false" tIns="0" lIns="0" bIns="0" rIns="0">
            <a:spAutoFit/>
          </a:bodyPr>
          <a:lstStyle/>
          <a:p>
            <a:pPr algn="ctr">
              <a:lnSpc>
                <a:spcPts val="6159"/>
              </a:lnSpc>
              <a:spcBef>
                <a:spcPct val="0"/>
              </a:spcBef>
            </a:pPr>
            <a:r>
              <a:rPr lang="en-US" sz="4399">
                <a:solidFill>
                  <a:srgbClr val="000000"/>
                </a:solidFill>
                <a:latin typeface="Sniglet"/>
                <a:ea typeface="Sniglet"/>
                <a:cs typeface="Sniglet"/>
                <a:sym typeface="Sniglet"/>
              </a:rPr>
              <a:t>4. TECHNICAL DETAILS</a:t>
            </a:r>
          </a:p>
        </p:txBody>
      </p:sp>
      <p:sp>
        <p:nvSpPr>
          <p:cNvPr name="TextBox 8" id="8"/>
          <p:cNvSpPr txBox="true"/>
          <p:nvPr/>
        </p:nvSpPr>
        <p:spPr>
          <a:xfrm rot="0">
            <a:off x="0" y="1554287"/>
            <a:ext cx="10607585" cy="1811020"/>
          </a:xfrm>
          <a:prstGeom prst="rect">
            <a:avLst/>
          </a:prstGeom>
        </p:spPr>
        <p:txBody>
          <a:bodyPr anchor="t" rtlCol="false" tIns="0" lIns="0" bIns="0" rIns="0">
            <a:spAutoFit/>
          </a:bodyPr>
          <a:lstStyle/>
          <a:p>
            <a:pPr algn="ctr">
              <a:lnSpc>
                <a:spcPts val="7279"/>
              </a:lnSpc>
              <a:spcBef>
                <a:spcPct val="0"/>
              </a:spcBef>
            </a:pPr>
            <a:r>
              <a:rPr lang="en-US" sz="5199">
                <a:solidFill>
                  <a:srgbClr val="E42535"/>
                </a:solidFill>
                <a:latin typeface="Sniglet"/>
                <a:ea typeface="Sniglet"/>
                <a:cs typeface="Sniglet"/>
                <a:sym typeface="Sniglet"/>
              </a:rPr>
              <a:t>1. Dataset Overview &amp; Implementation Process  </a:t>
            </a:r>
          </a:p>
        </p:txBody>
      </p:sp>
      <p:sp>
        <p:nvSpPr>
          <p:cNvPr name="TextBox 9" id="9"/>
          <p:cNvSpPr txBox="true"/>
          <p:nvPr/>
        </p:nvSpPr>
        <p:spPr>
          <a:xfrm rot="0">
            <a:off x="1548165" y="6024036"/>
            <a:ext cx="7329693" cy="2175645"/>
          </a:xfrm>
          <a:prstGeom prst="rect">
            <a:avLst/>
          </a:prstGeom>
        </p:spPr>
        <p:txBody>
          <a:bodyPr anchor="t" rtlCol="false" tIns="0" lIns="0" bIns="0" rIns="0">
            <a:spAutoFit/>
          </a:bodyPr>
          <a:lstStyle/>
          <a:p>
            <a:pPr algn="ctr">
              <a:lnSpc>
                <a:spcPts val="3457"/>
              </a:lnSpc>
              <a:spcBef>
                <a:spcPct val="0"/>
              </a:spcBef>
            </a:pPr>
            <a:r>
              <a:rPr lang="en-US" sz="2469">
                <a:solidFill>
                  <a:srgbClr val="000000"/>
                </a:solidFill>
                <a:latin typeface="Sniglet"/>
                <a:ea typeface="Sniglet"/>
                <a:cs typeface="Sniglet"/>
                <a:sym typeface="Sniglet"/>
              </a:rPr>
              <a:t>The transaction history spans 2 years from September 2018 to September 2020.</a:t>
            </a:r>
          </a:p>
          <a:p>
            <a:pPr algn="ctr">
              <a:lnSpc>
                <a:spcPts val="3457"/>
              </a:lnSpc>
              <a:spcBef>
                <a:spcPct val="0"/>
              </a:spcBef>
            </a:pPr>
            <a:r>
              <a:rPr lang="en-US" sz="2469">
                <a:solidFill>
                  <a:srgbClr val="000000"/>
                </a:solidFill>
                <a:latin typeface="Sniglet"/>
                <a:ea typeface="Sniglet"/>
                <a:cs typeface="Sniglet"/>
                <a:sym typeface="Sniglet"/>
              </a:rPr>
              <a:t>The customer dataset lacks a direct gender or attribute column, requiring inference.</a:t>
            </a:r>
          </a:p>
          <a:p>
            <a:pPr algn="ctr">
              <a:lnSpc>
                <a:spcPts val="3457"/>
              </a:lnSpc>
              <a:spcBef>
                <a:spcPct val="0"/>
              </a:spcBef>
            </a:pPr>
            <a:r>
              <a:rPr lang="en-US" sz="2469">
                <a:solidFill>
                  <a:srgbClr val="000000"/>
                </a:solidFill>
                <a:latin typeface="Sniglet"/>
                <a:ea typeface="Sniglet"/>
                <a:cs typeface="Sniglet"/>
                <a:sym typeface="Sniglet"/>
              </a:rPr>
              <a:t>Age is a critical factor in our approach</a:t>
            </a:r>
          </a:p>
        </p:txBody>
      </p:sp>
      <p:sp>
        <p:nvSpPr>
          <p:cNvPr name="TextBox 10" id="10"/>
          <p:cNvSpPr txBox="true"/>
          <p:nvPr/>
        </p:nvSpPr>
        <p:spPr>
          <a:xfrm rot="0">
            <a:off x="3247403" y="4001674"/>
            <a:ext cx="12691318"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Sniglet"/>
                <a:ea typeface="Sniglet"/>
                <a:cs typeface="Sniglet"/>
                <a:sym typeface="Sniglet"/>
              </a:rPr>
              <a:t>T</a:t>
            </a:r>
            <a:r>
              <a:rPr lang="en-US" sz="2600">
                <a:solidFill>
                  <a:srgbClr val="000000"/>
                </a:solidFill>
                <a:latin typeface="Sniglet"/>
                <a:ea typeface="Sniglet"/>
                <a:cs typeface="Sniglet"/>
                <a:sym typeface="Sniglet"/>
              </a:rPr>
              <a:t>he author executed a total of 42 code cells, covering both input and output operations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1458377" y="5143500"/>
            <a:ext cx="5749008" cy="4786049"/>
          </a:xfrm>
          <a:custGeom>
            <a:avLst/>
            <a:gdLst/>
            <a:ahLst/>
            <a:cxnLst/>
            <a:rect r="r" b="b" t="t" l="l"/>
            <a:pathLst>
              <a:path h="4786049" w="5749008">
                <a:moveTo>
                  <a:pt x="0" y="0"/>
                </a:moveTo>
                <a:lnTo>
                  <a:pt x="5749008" y="0"/>
                </a:lnTo>
                <a:lnTo>
                  <a:pt x="5749008" y="4786049"/>
                </a:lnTo>
                <a:lnTo>
                  <a:pt x="0" y="4786049"/>
                </a:lnTo>
                <a:lnTo>
                  <a:pt x="0" y="0"/>
                </a:lnTo>
                <a:close/>
              </a:path>
            </a:pathLst>
          </a:custGeom>
          <a:blipFill>
            <a:blip r:embed="rId2"/>
            <a:stretch>
              <a:fillRect l="0" t="0" r="0" b="0"/>
            </a:stretch>
          </a:blipFill>
        </p:spPr>
      </p:sp>
      <p:sp>
        <p:nvSpPr>
          <p:cNvPr name="Freeform 3" id="3"/>
          <p:cNvSpPr/>
          <p:nvPr/>
        </p:nvSpPr>
        <p:spPr>
          <a:xfrm flipH="false" flipV="false" rot="0">
            <a:off x="10057842" y="6175020"/>
            <a:ext cx="7935481" cy="3448938"/>
          </a:xfrm>
          <a:custGeom>
            <a:avLst/>
            <a:gdLst/>
            <a:ahLst/>
            <a:cxnLst/>
            <a:rect r="r" b="b" t="t" l="l"/>
            <a:pathLst>
              <a:path h="3448938" w="7935481">
                <a:moveTo>
                  <a:pt x="0" y="0"/>
                </a:moveTo>
                <a:lnTo>
                  <a:pt x="7935481" y="0"/>
                </a:lnTo>
                <a:lnTo>
                  <a:pt x="7935481" y="3448939"/>
                </a:lnTo>
                <a:lnTo>
                  <a:pt x="0" y="3448939"/>
                </a:lnTo>
                <a:lnTo>
                  <a:pt x="0" y="0"/>
                </a:lnTo>
                <a:close/>
              </a:path>
            </a:pathLst>
          </a:custGeom>
          <a:blipFill>
            <a:blip r:embed="rId3"/>
            <a:stretch>
              <a:fillRect l="0" t="0" r="0" b="0"/>
            </a:stretch>
          </a:blipFill>
        </p:spPr>
      </p:sp>
      <p:sp>
        <p:nvSpPr>
          <p:cNvPr name="TextBox 4" id="4"/>
          <p:cNvSpPr txBox="true"/>
          <p:nvPr/>
        </p:nvSpPr>
        <p:spPr>
          <a:xfrm rot="0">
            <a:off x="10756507" y="3206632"/>
            <a:ext cx="6282110" cy="448310"/>
          </a:xfrm>
          <a:prstGeom prst="rect">
            <a:avLst/>
          </a:prstGeom>
        </p:spPr>
        <p:txBody>
          <a:bodyPr anchor="t" rtlCol="false" tIns="0" lIns="0" bIns="0" rIns="0">
            <a:spAutoFit/>
          </a:bodyPr>
          <a:lstStyle/>
          <a:p>
            <a:pPr algn="ctr">
              <a:lnSpc>
                <a:spcPts val="3640"/>
              </a:lnSpc>
              <a:spcBef>
                <a:spcPct val="0"/>
              </a:spcBef>
            </a:pPr>
            <a:r>
              <a:rPr lang="en-US" sz="2600" u="sng">
                <a:solidFill>
                  <a:srgbClr val="000000"/>
                </a:solidFill>
                <a:latin typeface="Sniglet"/>
                <a:ea typeface="Sniglet"/>
                <a:cs typeface="Sniglet"/>
                <a:sym typeface="Sniglet"/>
              </a:rPr>
              <a:t>B. Grouping Customers by Purchase History</a:t>
            </a:r>
          </a:p>
        </p:txBody>
      </p:sp>
      <p:sp>
        <p:nvSpPr>
          <p:cNvPr name="TextBox 5" id="5"/>
          <p:cNvSpPr txBox="true"/>
          <p:nvPr/>
        </p:nvSpPr>
        <p:spPr>
          <a:xfrm rot="0">
            <a:off x="4678714" y="635606"/>
            <a:ext cx="8390774" cy="1811020"/>
          </a:xfrm>
          <a:prstGeom prst="rect">
            <a:avLst/>
          </a:prstGeom>
        </p:spPr>
        <p:txBody>
          <a:bodyPr anchor="t" rtlCol="false" tIns="0" lIns="0" bIns="0" rIns="0">
            <a:spAutoFit/>
          </a:bodyPr>
          <a:lstStyle/>
          <a:p>
            <a:pPr algn="ctr">
              <a:lnSpc>
                <a:spcPts val="7279"/>
              </a:lnSpc>
              <a:spcBef>
                <a:spcPct val="0"/>
              </a:spcBef>
            </a:pPr>
            <a:r>
              <a:rPr lang="en-US" sz="5199">
                <a:solidFill>
                  <a:srgbClr val="E42535"/>
                </a:solidFill>
                <a:latin typeface="Sniglet"/>
                <a:ea typeface="Sniglet"/>
                <a:cs typeface="Sniglet"/>
                <a:sym typeface="Sniglet"/>
              </a:rPr>
              <a:t>2. Customer Segmentation Approach</a:t>
            </a:r>
          </a:p>
        </p:txBody>
      </p:sp>
      <p:sp>
        <p:nvSpPr>
          <p:cNvPr name="TextBox 6" id="6"/>
          <p:cNvSpPr txBox="true"/>
          <p:nvPr/>
        </p:nvSpPr>
        <p:spPr>
          <a:xfrm rot="0">
            <a:off x="1875915" y="3182093"/>
            <a:ext cx="4913933" cy="497387"/>
          </a:xfrm>
          <a:prstGeom prst="rect">
            <a:avLst/>
          </a:prstGeom>
        </p:spPr>
        <p:txBody>
          <a:bodyPr anchor="t" rtlCol="false" tIns="0" lIns="0" bIns="0" rIns="0">
            <a:spAutoFit/>
          </a:bodyPr>
          <a:lstStyle/>
          <a:p>
            <a:pPr algn="ctr">
              <a:lnSpc>
                <a:spcPts val="4084"/>
              </a:lnSpc>
              <a:spcBef>
                <a:spcPct val="0"/>
              </a:spcBef>
            </a:pPr>
            <a:r>
              <a:rPr lang="en-US" sz="2917" u="sng">
                <a:solidFill>
                  <a:srgbClr val="000000"/>
                </a:solidFill>
                <a:latin typeface="Sniglet"/>
                <a:ea typeface="Sniglet"/>
                <a:cs typeface="Sniglet"/>
                <a:sym typeface="Sniglet"/>
              </a:rPr>
              <a:t>A. Grouping Customers by Age</a:t>
            </a:r>
          </a:p>
        </p:txBody>
      </p:sp>
      <p:grpSp>
        <p:nvGrpSpPr>
          <p:cNvPr name="Group 7" id="7"/>
          <p:cNvGrpSpPr/>
          <p:nvPr/>
        </p:nvGrpSpPr>
        <p:grpSpPr>
          <a:xfrm rot="0">
            <a:off x="970497" y="3957010"/>
            <a:ext cx="6724768" cy="788447"/>
            <a:chOff x="0" y="0"/>
            <a:chExt cx="1771132" cy="207657"/>
          </a:xfrm>
        </p:grpSpPr>
        <p:sp>
          <p:nvSpPr>
            <p:cNvPr name="Freeform 8" id="8"/>
            <p:cNvSpPr/>
            <p:nvPr/>
          </p:nvSpPr>
          <p:spPr>
            <a:xfrm flipH="false" flipV="false" rot="0">
              <a:off x="0" y="0"/>
              <a:ext cx="1771132" cy="207657"/>
            </a:xfrm>
            <a:custGeom>
              <a:avLst/>
              <a:gdLst/>
              <a:ahLst/>
              <a:cxnLst/>
              <a:rect r="r" b="b" t="t" l="l"/>
              <a:pathLst>
                <a:path h="207657" w="1771132">
                  <a:moveTo>
                    <a:pt x="58714" y="0"/>
                  </a:moveTo>
                  <a:lnTo>
                    <a:pt x="1712418" y="0"/>
                  </a:lnTo>
                  <a:cubicBezTo>
                    <a:pt x="1727990" y="0"/>
                    <a:pt x="1742924" y="6186"/>
                    <a:pt x="1753935" y="17197"/>
                  </a:cubicBezTo>
                  <a:cubicBezTo>
                    <a:pt x="1764946" y="28208"/>
                    <a:pt x="1771132" y="43142"/>
                    <a:pt x="1771132" y="58714"/>
                  </a:cubicBezTo>
                  <a:lnTo>
                    <a:pt x="1771132" y="148943"/>
                  </a:lnTo>
                  <a:cubicBezTo>
                    <a:pt x="1771132" y="164515"/>
                    <a:pt x="1764946" y="179449"/>
                    <a:pt x="1753935" y="190460"/>
                  </a:cubicBezTo>
                  <a:cubicBezTo>
                    <a:pt x="1742924" y="201471"/>
                    <a:pt x="1727990" y="207657"/>
                    <a:pt x="1712418" y="207657"/>
                  </a:cubicBezTo>
                  <a:lnTo>
                    <a:pt x="58714" y="207657"/>
                  </a:lnTo>
                  <a:cubicBezTo>
                    <a:pt x="43142" y="207657"/>
                    <a:pt x="28208" y="201471"/>
                    <a:pt x="17197" y="190460"/>
                  </a:cubicBezTo>
                  <a:cubicBezTo>
                    <a:pt x="6186" y="179449"/>
                    <a:pt x="0" y="164515"/>
                    <a:pt x="0" y="148943"/>
                  </a:cubicBezTo>
                  <a:lnTo>
                    <a:pt x="0" y="58714"/>
                  </a:lnTo>
                  <a:cubicBezTo>
                    <a:pt x="0" y="43142"/>
                    <a:pt x="6186" y="28208"/>
                    <a:pt x="17197" y="17197"/>
                  </a:cubicBezTo>
                  <a:cubicBezTo>
                    <a:pt x="28208" y="6186"/>
                    <a:pt x="43142" y="0"/>
                    <a:pt x="58714" y="0"/>
                  </a:cubicBezTo>
                  <a:close/>
                </a:path>
              </a:pathLst>
            </a:custGeom>
            <a:solidFill>
              <a:srgbClr val="F9F4E3"/>
            </a:solidFill>
            <a:ln w="57150" cap="rnd">
              <a:solidFill>
                <a:srgbClr val="E42535"/>
              </a:solidFill>
              <a:prstDash val="solid"/>
              <a:round/>
            </a:ln>
          </p:spPr>
        </p:sp>
        <p:sp>
          <p:nvSpPr>
            <p:cNvPr name="TextBox 9" id="9"/>
            <p:cNvSpPr txBox="true"/>
            <p:nvPr/>
          </p:nvSpPr>
          <p:spPr>
            <a:xfrm>
              <a:off x="0" y="-57150"/>
              <a:ext cx="1771132" cy="264807"/>
            </a:xfrm>
            <a:prstGeom prst="rect">
              <a:avLst/>
            </a:prstGeom>
          </p:spPr>
          <p:txBody>
            <a:bodyPr anchor="ctr" rtlCol="false" tIns="50800" lIns="50800" bIns="50800" rIns="50800"/>
            <a:lstStyle/>
            <a:p>
              <a:pPr algn="ctr">
                <a:lnSpc>
                  <a:spcPts val="3640"/>
                </a:lnSpc>
              </a:pPr>
            </a:p>
          </p:txBody>
        </p:sp>
      </p:grpSp>
      <p:sp>
        <p:nvSpPr>
          <p:cNvPr name="TextBox 10" id="10"/>
          <p:cNvSpPr txBox="true"/>
          <p:nvPr/>
        </p:nvSpPr>
        <p:spPr>
          <a:xfrm rot="0">
            <a:off x="-118496" y="4123270"/>
            <a:ext cx="8902754" cy="398778"/>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Sniglet"/>
                <a:ea typeface="Sniglet"/>
                <a:cs typeface="Sniglet"/>
                <a:sym typeface="Sniglet"/>
              </a:rPr>
              <a:t>16-99 age will be grouped into age_id 0-13</a:t>
            </a:r>
          </a:p>
        </p:txBody>
      </p:sp>
      <p:sp>
        <p:nvSpPr>
          <p:cNvPr name="Freeform 11" id="11"/>
          <p:cNvSpPr/>
          <p:nvPr/>
        </p:nvSpPr>
        <p:spPr>
          <a:xfrm flipH="false" flipV="false" rot="0">
            <a:off x="13678942" y="406112"/>
            <a:ext cx="3507069" cy="2333795"/>
          </a:xfrm>
          <a:custGeom>
            <a:avLst/>
            <a:gdLst/>
            <a:ahLst/>
            <a:cxnLst/>
            <a:rect r="r" b="b" t="t" l="l"/>
            <a:pathLst>
              <a:path h="2333795" w="3507069">
                <a:moveTo>
                  <a:pt x="0" y="0"/>
                </a:moveTo>
                <a:lnTo>
                  <a:pt x="3507069" y="0"/>
                </a:lnTo>
                <a:lnTo>
                  <a:pt x="3507069" y="2333795"/>
                </a:lnTo>
                <a:lnTo>
                  <a:pt x="0" y="2333795"/>
                </a:lnTo>
                <a:lnTo>
                  <a:pt x="0" y="0"/>
                </a:lnTo>
                <a:close/>
              </a:path>
            </a:pathLst>
          </a:custGeom>
          <a:blipFill>
            <a:blip r:embed="rId4"/>
            <a:stretch>
              <a:fillRect l="0" t="0" r="0" b="0"/>
            </a:stretch>
          </a:blipFill>
        </p:spPr>
      </p:sp>
      <p:grpSp>
        <p:nvGrpSpPr>
          <p:cNvPr name="Group 12" id="12"/>
          <p:cNvGrpSpPr/>
          <p:nvPr/>
        </p:nvGrpSpPr>
        <p:grpSpPr>
          <a:xfrm rot="0">
            <a:off x="10537887" y="3861639"/>
            <a:ext cx="6500729" cy="2106685"/>
            <a:chOff x="0" y="0"/>
            <a:chExt cx="1712126" cy="554847"/>
          </a:xfrm>
        </p:grpSpPr>
        <p:sp>
          <p:nvSpPr>
            <p:cNvPr name="Freeform 13" id="13"/>
            <p:cNvSpPr/>
            <p:nvPr/>
          </p:nvSpPr>
          <p:spPr>
            <a:xfrm flipH="false" flipV="false" rot="0">
              <a:off x="0" y="0"/>
              <a:ext cx="1712126" cy="554847"/>
            </a:xfrm>
            <a:custGeom>
              <a:avLst/>
              <a:gdLst/>
              <a:ahLst/>
              <a:cxnLst/>
              <a:rect r="r" b="b" t="t" l="l"/>
              <a:pathLst>
                <a:path h="554847" w="1712126">
                  <a:moveTo>
                    <a:pt x="60737" y="0"/>
                  </a:moveTo>
                  <a:lnTo>
                    <a:pt x="1651389" y="0"/>
                  </a:lnTo>
                  <a:cubicBezTo>
                    <a:pt x="1684933" y="0"/>
                    <a:pt x="1712126" y="27193"/>
                    <a:pt x="1712126" y="60737"/>
                  </a:cubicBezTo>
                  <a:lnTo>
                    <a:pt x="1712126" y="494109"/>
                  </a:lnTo>
                  <a:cubicBezTo>
                    <a:pt x="1712126" y="527654"/>
                    <a:pt x="1684933" y="554847"/>
                    <a:pt x="1651389" y="554847"/>
                  </a:cubicBezTo>
                  <a:lnTo>
                    <a:pt x="60737" y="554847"/>
                  </a:lnTo>
                  <a:cubicBezTo>
                    <a:pt x="44629" y="554847"/>
                    <a:pt x="29180" y="548448"/>
                    <a:pt x="17790" y="537057"/>
                  </a:cubicBezTo>
                  <a:cubicBezTo>
                    <a:pt x="6399" y="525667"/>
                    <a:pt x="0" y="510218"/>
                    <a:pt x="0" y="494109"/>
                  </a:cubicBezTo>
                  <a:lnTo>
                    <a:pt x="0" y="60737"/>
                  </a:lnTo>
                  <a:cubicBezTo>
                    <a:pt x="0" y="27193"/>
                    <a:pt x="27193" y="0"/>
                    <a:pt x="60737" y="0"/>
                  </a:cubicBezTo>
                  <a:close/>
                </a:path>
              </a:pathLst>
            </a:custGeom>
            <a:solidFill>
              <a:srgbClr val="F9F4E3"/>
            </a:solidFill>
            <a:ln w="57150" cap="rnd">
              <a:solidFill>
                <a:srgbClr val="E42535"/>
              </a:solidFill>
              <a:prstDash val="solid"/>
              <a:round/>
            </a:ln>
          </p:spPr>
        </p:sp>
        <p:sp>
          <p:nvSpPr>
            <p:cNvPr name="TextBox 14" id="14"/>
            <p:cNvSpPr txBox="true"/>
            <p:nvPr/>
          </p:nvSpPr>
          <p:spPr>
            <a:xfrm>
              <a:off x="0" y="-57150"/>
              <a:ext cx="1712126" cy="611997"/>
            </a:xfrm>
            <a:prstGeom prst="rect">
              <a:avLst/>
            </a:prstGeom>
          </p:spPr>
          <p:txBody>
            <a:bodyPr anchor="ctr" rtlCol="false" tIns="50800" lIns="50800" bIns="50800" rIns="50800"/>
            <a:lstStyle/>
            <a:p>
              <a:pPr algn="ctr">
                <a:lnSpc>
                  <a:spcPts val="3640"/>
                </a:lnSpc>
              </a:pPr>
            </a:p>
          </p:txBody>
        </p:sp>
      </p:grpSp>
      <p:sp>
        <p:nvSpPr>
          <p:cNvPr name="TextBox 15" id="15"/>
          <p:cNvSpPr txBox="true"/>
          <p:nvPr/>
        </p:nvSpPr>
        <p:spPr>
          <a:xfrm rot="0">
            <a:off x="10571182" y="4150242"/>
            <a:ext cx="6467434" cy="1500904"/>
          </a:xfrm>
          <a:prstGeom prst="rect">
            <a:avLst/>
          </a:prstGeom>
        </p:spPr>
        <p:txBody>
          <a:bodyPr anchor="t" rtlCol="false" tIns="0" lIns="0" bIns="0" rIns="0">
            <a:spAutoFit/>
          </a:bodyPr>
          <a:lstStyle/>
          <a:p>
            <a:pPr algn="ctr">
              <a:lnSpc>
                <a:spcPts val="2399"/>
              </a:lnSpc>
              <a:spcBef>
                <a:spcPct val="0"/>
              </a:spcBef>
            </a:pPr>
            <a:r>
              <a:rPr lang="en-US" sz="1713">
                <a:solidFill>
                  <a:srgbClr val="000000"/>
                </a:solidFill>
                <a:latin typeface="Sniglet"/>
                <a:ea typeface="Sniglet"/>
                <a:cs typeface="Sniglet"/>
                <a:sym typeface="Sniglet"/>
              </a:rPr>
              <a:t>B</a:t>
            </a:r>
            <a:r>
              <a:rPr lang="en-US" sz="1713">
                <a:solidFill>
                  <a:srgbClr val="000000"/>
                </a:solidFill>
                <a:latin typeface="Sniglet"/>
                <a:ea typeface="Sniglet"/>
                <a:cs typeface="Sniglet"/>
                <a:sym typeface="Sniglet"/>
              </a:rPr>
              <a:t>ased on index-group_name in article list, purchase history is classified as women’s item, men’s item, kid’s item ; </a:t>
            </a:r>
          </a:p>
          <a:p>
            <a:pPr algn="ctr">
              <a:lnSpc>
                <a:spcPts val="2399"/>
              </a:lnSpc>
              <a:spcBef>
                <a:spcPct val="0"/>
              </a:spcBef>
            </a:pPr>
            <a:r>
              <a:rPr lang="en-US" sz="1713">
                <a:solidFill>
                  <a:srgbClr val="000000"/>
                </a:solidFill>
                <a:latin typeface="Sniglet"/>
                <a:ea typeface="Sniglet"/>
                <a:cs typeface="Sniglet"/>
                <a:sym typeface="Sniglet"/>
              </a:rPr>
              <a:t>Based on purchase history,  we classified the customers into 5 attributes guessing those who purchase more women’s item are women and those who purchase more men’s item are men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717460" y="6046208"/>
            <a:ext cx="7113328" cy="3734497"/>
          </a:xfrm>
          <a:custGeom>
            <a:avLst/>
            <a:gdLst/>
            <a:ahLst/>
            <a:cxnLst/>
            <a:rect r="r" b="b" t="t" l="l"/>
            <a:pathLst>
              <a:path h="3734497" w="7113328">
                <a:moveTo>
                  <a:pt x="0" y="0"/>
                </a:moveTo>
                <a:lnTo>
                  <a:pt x="7113328" y="0"/>
                </a:lnTo>
                <a:lnTo>
                  <a:pt x="7113328" y="3734497"/>
                </a:lnTo>
                <a:lnTo>
                  <a:pt x="0" y="3734497"/>
                </a:lnTo>
                <a:lnTo>
                  <a:pt x="0" y="0"/>
                </a:lnTo>
                <a:close/>
              </a:path>
            </a:pathLst>
          </a:custGeom>
          <a:blipFill>
            <a:blip r:embed="rId2"/>
            <a:stretch>
              <a:fillRect l="0" t="0" r="0" b="0"/>
            </a:stretch>
          </a:blipFill>
        </p:spPr>
      </p:sp>
      <p:sp>
        <p:nvSpPr>
          <p:cNvPr name="Freeform 3" id="3"/>
          <p:cNvSpPr/>
          <p:nvPr/>
        </p:nvSpPr>
        <p:spPr>
          <a:xfrm flipH="false" flipV="false" rot="0">
            <a:off x="8931545" y="6927000"/>
            <a:ext cx="9356455" cy="1263121"/>
          </a:xfrm>
          <a:custGeom>
            <a:avLst/>
            <a:gdLst/>
            <a:ahLst/>
            <a:cxnLst/>
            <a:rect r="r" b="b" t="t" l="l"/>
            <a:pathLst>
              <a:path h="1263121" w="9356455">
                <a:moveTo>
                  <a:pt x="0" y="0"/>
                </a:moveTo>
                <a:lnTo>
                  <a:pt x="9356455" y="0"/>
                </a:lnTo>
                <a:lnTo>
                  <a:pt x="9356455" y="1263122"/>
                </a:lnTo>
                <a:lnTo>
                  <a:pt x="0" y="1263122"/>
                </a:lnTo>
                <a:lnTo>
                  <a:pt x="0" y="0"/>
                </a:lnTo>
                <a:close/>
              </a:path>
            </a:pathLst>
          </a:custGeom>
          <a:blipFill>
            <a:blip r:embed="rId3"/>
            <a:stretch>
              <a:fillRect l="0" t="0" r="0" b="0"/>
            </a:stretch>
          </a:blipFill>
        </p:spPr>
      </p:sp>
      <p:sp>
        <p:nvSpPr>
          <p:cNvPr name="TextBox 4" id="4"/>
          <p:cNvSpPr txBox="true"/>
          <p:nvPr/>
        </p:nvSpPr>
        <p:spPr>
          <a:xfrm rot="0">
            <a:off x="6453611" y="329609"/>
            <a:ext cx="6745751" cy="1597660"/>
          </a:xfrm>
          <a:prstGeom prst="rect">
            <a:avLst/>
          </a:prstGeom>
        </p:spPr>
        <p:txBody>
          <a:bodyPr anchor="t" rtlCol="false" tIns="0" lIns="0" bIns="0" rIns="0">
            <a:spAutoFit/>
          </a:bodyPr>
          <a:lstStyle/>
          <a:p>
            <a:pPr algn="ctr">
              <a:lnSpc>
                <a:spcPts val="6440"/>
              </a:lnSpc>
              <a:spcBef>
                <a:spcPct val="0"/>
              </a:spcBef>
            </a:pPr>
            <a:r>
              <a:rPr lang="en-US" sz="4600">
                <a:solidFill>
                  <a:srgbClr val="E42535"/>
                </a:solidFill>
                <a:latin typeface="Sniglet"/>
                <a:ea typeface="Sniglet"/>
                <a:cs typeface="Sniglet"/>
                <a:sym typeface="Sniglet"/>
              </a:rPr>
              <a:t>3. Assigning Attributes to Customers</a:t>
            </a:r>
          </a:p>
        </p:txBody>
      </p:sp>
      <p:grpSp>
        <p:nvGrpSpPr>
          <p:cNvPr name="Group 5" id="5"/>
          <p:cNvGrpSpPr/>
          <p:nvPr/>
        </p:nvGrpSpPr>
        <p:grpSpPr>
          <a:xfrm rot="0">
            <a:off x="283970" y="1464980"/>
            <a:ext cx="7823412" cy="4222207"/>
            <a:chOff x="0" y="0"/>
            <a:chExt cx="2060487" cy="1112022"/>
          </a:xfrm>
        </p:grpSpPr>
        <p:sp>
          <p:nvSpPr>
            <p:cNvPr name="Freeform 6" id="6"/>
            <p:cNvSpPr/>
            <p:nvPr/>
          </p:nvSpPr>
          <p:spPr>
            <a:xfrm flipH="false" flipV="false" rot="0">
              <a:off x="0" y="0"/>
              <a:ext cx="2060487" cy="1112021"/>
            </a:xfrm>
            <a:custGeom>
              <a:avLst/>
              <a:gdLst/>
              <a:ahLst/>
              <a:cxnLst/>
              <a:rect r="r" b="b" t="t" l="l"/>
              <a:pathLst>
                <a:path h="1112021" w="2060487">
                  <a:moveTo>
                    <a:pt x="50469" y="0"/>
                  </a:moveTo>
                  <a:lnTo>
                    <a:pt x="2010018" y="0"/>
                  </a:lnTo>
                  <a:cubicBezTo>
                    <a:pt x="2023404" y="0"/>
                    <a:pt x="2036240" y="5317"/>
                    <a:pt x="2045705" y="14782"/>
                  </a:cubicBezTo>
                  <a:cubicBezTo>
                    <a:pt x="2055170" y="24247"/>
                    <a:pt x="2060487" y="37084"/>
                    <a:pt x="2060487" y="50469"/>
                  </a:cubicBezTo>
                  <a:lnTo>
                    <a:pt x="2060487" y="1061553"/>
                  </a:lnTo>
                  <a:cubicBezTo>
                    <a:pt x="2060487" y="1074938"/>
                    <a:pt x="2055170" y="1087775"/>
                    <a:pt x="2045705" y="1097240"/>
                  </a:cubicBezTo>
                  <a:cubicBezTo>
                    <a:pt x="2036240" y="1106704"/>
                    <a:pt x="2023404" y="1112021"/>
                    <a:pt x="2010018" y="1112021"/>
                  </a:cubicBezTo>
                  <a:lnTo>
                    <a:pt x="50469" y="1112021"/>
                  </a:lnTo>
                  <a:cubicBezTo>
                    <a:pt x="37084" y="1112021"/>
                    <a:pt x="24247" y="1106704"/>
                    <a:pt x="14782" y="1097240"/>
                  </a:cubicBezTo>
                  <a:cubicBezTo>
                    <a:pt x="5317" y="1087775"/>
                    <a:pt x="0" y="1074938"/>
                    <a:pt x="0" y="1061553"/>
                  </a:cubicBezTo>
                  <a:lnTo>
                    <a:pt x="0" y="50469"/>
                  </a:lnTo>
                  <a:cubicBezTo>
                    <a:pt x="0" y="37084"/>
                    <a:pt x="5317" y="24247"/>
                    <a:pt x="14782" y="14782"/>
                  </a:cubicBezTo>
                  <a:cubicBezTo>
                    <a:pt x="24247" y="5317"/>
                    <a:pt x="37084" y="0"/>
                    <a:pt x="50469" y="0"/>
                  </a:cubicBezTo>
                  <a:close/>
                </a:path>
              </a:pathLst>
            </a:custGeom>
            <a:solidFill>
              <a:srgbClr val="F9F4E3"/>
            </a:solidFill>
            <a:ln w="28575" cap="rnd">
              <a:solidFill>
                <a:srgbClr val="E42535"/>
              </a:solidFill>
              <a:prstDash val="solid"/>
              <a:round/>
            </a:ln>
          </p:spPr>
        </p:sp>
        <p:sp>
          <p:nvSpPr>
            <p:cNvPr name="TextBox 7" id="7"/>
            <p:cNvSpPr txBox="true"/>
            <p:nvPr/>
          </p:nvSpPr>
          <p:spPr>
            <a:xfrm>
              <a:off x="0" y="-57150"/>
              <a:ext cx="2060487" cy="1169172"/>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1398030" y="1436405"/>
            <a:ext cx="5752188" cy="4068717"/>
          </a:xfrm>
          <a:prstGeom prst="rect">
            <a:avLst/>
          </a:prstGeom>
        </p:spPr>
        <p:txBody>
          <a:bodyPr anchor="t" rtlCol="false" tIns="0" lIns="0" bIns="0" rIns="0">
            <a:spAutoFit/>
          </a:bodyPr>
          <a:lstStyle/>
          <a:p>
            <a:pPr algn="just">
              <a:lnSpc>
                <a:spcPts val="2540"/>
              </a:lnSpc>
            </a:pPr>
          </a:p>
          <a:p>
            <a:pPr algn="just">
              <a:lnSpc>
                <a:spcPts val="2540"/>
              </a:lnSpc>
              <a:spcBef>
                <a:spcPct val="0"/>
              </a:spcBef>
            </a:pPr>
            <a:r>
              <a:rPr lang="en-US" sz="1814">
                <a:solidFill>
                  <a:srgbClr val="000000"/>
                </a:solidFill>
                <a:latin typeface="Sniglet"/>
                <a:ea typeface="Sniglet"/>
                <a:cs typeface="Sniglet"/>
                <a:sym typeface="Sniglet"/>
              </a:rPr>
              <a:t>Customers are classified based on which category they purchase the most from:</a:t>
            </a:r>
          </a:p>
          <a:p>
            <a:pPr algn="just">
              <a:lnSpc>
                <a:spcPts val="2540"/>
              </a:lnSpc>
              <a:spcBef>
                <a:spcPct val="0"/>
              </a:spcBef>
            </a:pPr>
            <a:r>
              <a:rPr lang="en-US" sz="1814">
                <a:solidFill>
                  <a:srgbClr val="000000"/>
                </a:solidFill>
                <a:latin typeface="Sniglet"/>
                <a:ea typeface="Sniglet"/>
                <a:cs typeface="Sniglet"/>
                <a:sym typeface="Sniglet"/>
              </a:rPr>
              <a:t>Each customer’s purchase history is classified into five categories (Ladieswear, Menswear, Children, Divided and Sport.</a:t>
            </a:r>
          </a:p>
          <a:p>
            <a:pPr algn="just">
              <a:lnSpc>
                <a:spcPts val="2540"/>
              </a:lnSpc>
              <a:spcBef>
                <a:spcPct val="0"/>
              </a:spcBef>
            </a:pPr>
            <a:r>
              <a:rPr lang="en-US" sz="1814">
                <a:solidFill>
                  <a:srgbClr val="000000"/>
                </a:solidFill>
                <a:latin typeface="Sniglet"/>
                <a:ea typeface="Sniglet"/>
                <a:cs typeface="Sniglet"/>
                <a:sym typeface="Sniglet"/>
              </a:rPr>
              <a:t>The category with the highest purchase count determines the customer’s primary attribute.</a:t>
            </a:r>
          </a:p>
          <a:p>
            <a:pPr algn="just">
              <a:lnSpc>
                <a:spcPts val="2540"/>
              </a:lnSpc>
              <a:spcBef>
                <a:spcPct val="0"/>
              </a:spcBef>
            </a:pPr>
            <a:r>
              <a:rPr lang="en-US" sz="1814">
                <a:solidFill>
                  <a:srgbClr val="000000"/>
                </a:solidFill>
                <a:latin typeface="Sniglet"/>
                <a:ea typeface="Sniglet"/>
                <a:cs typeface="Sniglet"/>
                <a:sym typeface="Sniglet"/>
              </a:rPr>
              <a:t>Handling Ties:</a:t>
            </a:r>
          </a:p>
          <a:p>
            <a:pPr algn="just">
              <a:lnSpc>
                <a:spcPts val="2540"/>
              </a:lnSpc>
              <a:spcBef>
                <a:spcPct val="0"/>
              </a:spcBef>
            </a:pPr>
            <a:r>
              <a:rPr lang="en-US" sz="1814">
                <a:solidFill>
                  <a:srgbClr val="000000"/>
                </a:solidFill>
                <a:latin typeface="Sniglet"/>
                <a:ea typeface="Sniglet"/>
                <a:cs typeface="Sniglet"/>
                <a:sym typeface="Sniglet"/>
              </a:rPr>
              <a:t>If a customer buys equal amounts from multiple categories, they are assigned multiple attributes.</a:t>
            </a:r>
          </a:p>
          <a:p>
            <a:pPr algn="just">
              <a:lnSpc>
                <a:spcPts val="2540"/>
              </a:lnSpc>
              <a:spcBef>
                <a:spcPct val="0"/>
              </a:spcBef>
            </a:pPr>
            <a:r>
              <a:rPr lang="en-US" sz="1814">
                <a:solidFill>
                  <a:srgbClr val="000000"/>
                </a:solidFill>
                <a:latin typeface="Sniglet"/>
                <a:ea typeface="Sniglet"/>
                <a:cs typeface="Sniglet"/>
                <a:sym typeface="Sniglet"/>
              </a:rPr>
              <a:t>Since Women’s items dominate, customers with multiple attributes default to "Woman".</a:t>
            </a:r>
          </a:p>
        </p:txBody>
      </p:sp>
      <p:sp>
        <p:nvSpPr>
          <p:cNvPr name="Freeform 9" id="9"/>
          <p:cNvSpPr/>
          <p:nvPr/>
        </p:nvSpPr>
        <p:spPr>
          <a:xfrm flipH="false" flipV="false" rot="0">
            <a:off x="13528384" y="635370"/>
            <a:ext cx="3507069" cy="2333795"/>
          </a:xfrm>
          <a:custGeom>
            <a:avLst/>
            <a:gdLst/>
            <a:ahLst/>
            <a:cxnLst/>
            <a:rect r="r" b="b" t="t" l="l"/>
            <a:pathLst>
              <a:path h="2333795" w="3507069">
                <a:moveTo>
                  <a:pt x="0" y="0"/>
                </a:moveTo>
                <a:lnTo>
                  <a:pt x="3507069" y="0"/>
                </a:lnTo>
                <a:lnTo>
                  <a:pt x="3507069" y="2333795"/>
                </a:lnTo>
                <a:lnTo>
                  <a:pt x="0" y="2333795"/>
                </a:lnTo>
                <a:lnTo>
                  <a:pt x="0" y="0"/>
                </a:lnTo>
                <a:close/>
              </a:path>
            </a:pathLst>
          </a:custGeom>
          <a:blipFill>
            <a:blip r:embed="rId4"/>
            <a:stretch>
              <a:fillRect l="0" t="0" r="0" b="0"/>
            </a:stretch>
          </a:blipFill>
        </p:spPr>
      </p:sp>
      <p:grpSp>
        <p:nvGrpSpPr>
          <p:cNvPr name="Group 10" id="10"/>
          <p:cNvGrpSpPr/>
          <p:nvPr/>
        </p:nvGrpSpPr>
        <p:grpSpPr>
          <a:xfrm rot="0">
            <a:off x="9288276" y="4201775"/>
            <a:ext cx="8608182" cy="1619608"/>
            <a:chOff x="0" y="0"/>
            <a:chExt cx="2267175" cy="426563"/>
          </a:xfrm>
        </p:grpSpPr>
        <p:sp>
          <p:nvSpPr>
            <p:cNvPr name="Freeform 11" id="11"/>
            <p:cNvSpPr/>
            <p:nvPr/>
          </p:nvSpPr>
          <p:spPr>
            <a:xfrm flipH="false" flipV="false" rot="0">
              <a:off x="0" y="0"/>
              <a:ext cx="2267176" cy="426563"/>
            </a:xfrm>
            <a:custGeom>
              <a:avLst/>
              <a:gdLst/>
              <a:ahLst/>
              <a:cxnLst/>
              <a:rect r="r" b="b" t="t" l="l"/>
              <a:pathLst>
                <a:path h="426563" w="2267176">
                  <a:moveTo>
                    <a:pt x="45868" y="0"/>
                  </a:moveTo>
                  <a:lnTo>
                    <a:pt x="2221308" y="0"/>
                  </a:lnTo>
                  <a:cubicBezTo>
                    <a:pt x="2246640" y="0"/>
                    <a:pt x="2267176" y="20536"/>
                    <a:pt x="2267176" y="45868"/>
                  </a:cubicBezTo>
                  <a:lnTo>
                    <a:pt x="2267176" y="380696"/>
                  </a:lnTo>
                  <a:cubicBezTo>
                    <a:pt x="2267176" y="406028"/>
                    <a:pt x="2246640" y="426563"/>
                    <a:pt x="2221308" y="426563"/>
                  </a:cubicBezTo>
                  <a:lnTo>
                    <a:pt x="45868" y="426563"/>
                  </a:lnTo>
                  <a:cubicBezTo>
                    <a:pt x="20536" y="426563"/>
                    <a:pt x="0" y="406028"/>
                    <a:pt x="0" y="380696"/>
                  </a:cubicBezTo>
                  <a:lnTo>
                    <a:pt x="0" y="45868"/>
                  </a:lnTo>
                  <a:cubicBezTo>
                    <a:pt x="0" y="20536"/>
                    <a:pt x="20536" y="0"/>
                    <a:pt x="45868" y="0"/>
                  </a:cubicBezTo>
                  <a:close/>
                </a:path>
              </a:pathLst>
            </a:custGeom>
            <a:solidFill>
              <a:srgbClr val="F9F4E3"/>
            </a:solidFill>
            <a:ln w="28575" cap="rnd">
              <a:solidFill>
                <a:srgbClr val="E42535"/>
              </a:solidFill>
              <a:prstDash val="solid"/>
              <a:round/>
            </a:ln>
          </p:spPr>
        </p:sp>
        <p:sp>
          <p:nvSpPr>
            <p:cNvPr name="TextBox 12" id="12"/>
            <p:cNvSpPr txBox="true"/>
            <p:nvPr/>
          </p:nvSpPr>
          <p:spPr>
            <a:xfrm>
              <a:off x="0" y="-57150"/>
              <a:ext cx="2267175" cy="483713"/>
            </a:xfrm>
            <a:prstGeom prst="rect">
              <a:avLst/>
            </a:prstGeom>
          </p:spPr>
          <p:txBody>
            <a:bodyPr anchor="ctr" rtlCol="false" tIns="50800" lIns="50800" bIns="50800" rIns="50800"/>
            <a:lstStyle/>
            <a:p>
              <a:pPr algn="ctr">
                <a:lnSpc>
                  <a:spcPts val="3640"/>
                </a:lnSpc>
              </a:pPr>
            </a:p>
          </p:txBody>
        </p:sp>
      </p:grpSp>
      <p:sp>
        <p:nvSpPr>
          <p:cNvPr name="TextBox 13" id="13"/>
          <p:cNvSpPr txBox="true"/>
          <p:nvPr/>
        </p:nvSpPr>
        <p:spPr>
          <a:xfrm rot="0">
            <a:off x="9460863" y="4494975"/>
            <a:ext cx="8272538" cy="1010147"/>
          </a:xfrm>
          <a:prstGeom prst="rect">
            <a:avLst/>
          </a:prstGeom>
        </p:spPr>
        <p:txBody>
          <a:bodyPr anchor="t" rtlCol="false" tIns="0" lIns="0" bIns="0" rIns="0">
            <a:spAutoFit/>
          </a:bodyPr>
          <a:lstStyle/>
          <a:p>
            <a:pPr algn="ctr">
              <a:lnSpc>
                <a:spcPts val="2710"/>
              </a:lnSpc>
              <a:spcBef>
                <a:spcPct val="0"/>
              </a:spcBef>
            </a:pPr>
            <a:r>
              <a:rPr lang="en-US" sz="1935">
                <a:solidFill>
                  <a:srgbClr val="000000"/>
                </a:solidFill>
                <a:latin typeface="Sniglet"/>
                <a:ea typeface="Sniglet"/>
                <a:cs typeface="Sniglet"/>
                <a:sym typeface="Sniglet"/>
              </a:rPr>
              <a:t>We identify the category with the highest purchase count for each customer.</a:t>
            </a:r>
          </a:p>
          <a:p>
            <a:pPr algn="ctr">
              <a:lnSpc>
                <a:spcPts val="2710"/>
              </a:lnSpc>
              <a:spcBef>
                <a:spcPct val="0"/>
              </a:spcBef>
            </a:pPr>
            <a:r>
              <a:rPr lang="en-US" sz="1935">
                <a:solidFill>
                  <a:srgbClr val="000000"/>
                </a:solidFill>
                <a:latin typeface="Sniglet"/>
                <a:ea typeface="Sniglet"/>
                <a:cs typeface="Sniglet"/>
                <a:sym typeface="Sniglet"/>
              </a:rPr>
              <a:t>“The lambda function” finds the max value and assigns the corresponding category to a new column called "attribute".</a:t>
            </a:r>
          </a:p>
        </p:txBody>
      </p:sp>
      <p:sp>
        <p:nvSpPr>
          <p:cNvPr name="AutoShape 14" id="14"/>
          <p:cNvSpPr/>
          <p:nvPr/>
        </p:nvSpPr>
        <p:spPr>
          <a:xfrm>
            <a:off x="13592367" y="5821383"/>
            <a:ext cx="4765" cy="938650"/>
          </a:xfrm>
          <a:prstGeom prst="line">
            <a:avLst/>
          </a:prstGeom>
          <a:ln cap="flat" w="152400">
            <a:solidFill>
              <a:srgbClr val="E42535"/>
            </a:solidFill>
            <a:prstDash val="solid"/>
            <a:headEnd type="none" len="sm" w="sm"/>
            <a:tailEnd type="triangle" len="med" w="lg"/>
          </a:ln>
        </p:spPr>
      </p:sp>
      <p:sp>
        <p:nvSpPr>
          <p:cNvPr name="AutoShape 15" id="15"/>
          <p:cNvSpPr/>
          <p:nvPr/>
        </p:nvSpPr>
        <p:spPr>
          <a:xfrm>
            <a:off x="283970" y="1927269"/>
            <a:ext cx="824220" cy="0"/>
          </a:xfrm>
          <a:prstGeom prst="line">
            <a:avLst/>
          </a:prstGeom>
          <a:ln cap="flat" w="38100">
            <a:solidFill>
              <a:srgbClr val="E42535"/>
            </a:solidFill>
            <a:prstDash val="solid"/>
            <a:headEnd type="none" len="sm" w="sm"/>
            <a:tailEnd type="arrow" len="sm" w="med"/>
          </a:ln>
        </p:spPr>
      </p:sp>
      <p:sp>
        <p:nvSpPr>
          <p:cNvPr name="AutoShape 16" id="16"/>
          <p:cNvSpPr/>
          <p:nvPr/>
        </p:nvSpPr>
        <p:spPr>
          <a:xfrm>
            <a:off x="283970" y="2614337"/>
            <a:ext cx="824220" cy="0"/>
          </a:xfrm>
          <a:prstGeom prst="line">
            <a:avLst/>
          </a:prstGeom>
          <a:ln cap="flat" w="38100">
            <a:solidFill>
              <a:srgbClr val="E42535"/>
            </a:solidFill>
            <a:prstDash val="solid"/>
            <a:headEnd type="none" len="sm" w="sm"/>
            <a:tailEnd type="arrow" len="sm" w="med"/>
          </a:ln>
        </p:spPr>
      </p:sp>
      <p:sp>
        <p:nvSpPr>
          <p:cNvPr name="AutoShape 17" id="17"/>
          <p:cNvSpPr/>
          <p:nvPr/>
        </p:nvSpPr>
        <p:spPr>
          <a:xfrm>
            <a:off x="283970" y="3504101"/>
            <a:ext cx="824220" cy="0"/>
          </a:xfrm>
          <a:prstGeom prst="line">
            <a:avLst/>
          </a:prstGeom>
          <a:ln cap="flat" w="38100">
            <a:solidFill>
              <a:srgbClr val="E42535"/>
            </a:solidFill>
            <a:prstDash val="solid"/>
            <a:headEnd type="none" len="sm" w="sm"/>
            <a:tailEnd type="arrow" len="sm" w="med"/>
          </a:ln>
        </p:spPr>
      </p:sp>
      <p:sp>
        <p:nvSpPr>
          <p:cNvPr name="AutoShape 18" id="18"/>
          <p:cNvSpPr/>
          <p:nvPr/>
        </p:nvSpPr>
        <p:spPr>
          <a:xfrm>
            <a:off x="283970" y="4389926"/>
            <a:ext cx="824220" cy="0"/>
          </a:xfrm>
          <a:prstGeom prst="line">
            <a:avLst/>
          </a:prstGeom>
          <a:ln cap="flat" w="38100">
            <a:solidFill>
              <a:srgbClr val="E42535"/>
            </a:solidFill>
            <a:prstDash val="solid"/>
            <a:headEnd type="none" len="sm" w="sm"/>
            <a:tailEnd type="arrow" len="sm" w="med"/>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11075341" y="6409029"/>
            <a:ext cx="6340118" cy="3494990"/>
          </a:xfrm>
          <a:custGeom>
            <a:avLst/>
            <a:gdLst/>
            <a:ahLst/>
            <a:cxnLst/>
            <a:rect r="r" b="b" t="t" l="l"/>
            <a:pathLst>
              <a:path h="3494990" w="6340118">
                <a:moveTo>
                  <a:pt x="0" y="0"/>
                </a:moveTo>
                <a:lnTo>
                  <a:pt x="6340118" y="0"/>
                </a:lnTo>
                <a:lnTo>
                  <a:pt x="6340118" y="3494990"/>
                </a:lnTo>
                <a:lnTo>
                  <a:pt x="0" y="3494990"/>
                </a:lnTo>
                <a:lnTo>
                  <a:pt x="0" y="0"/>
                </a:lnTo>
                <a:close/>
              </a:path>
            </a:pathLst>
          </a:custGeom>
          <a:blipFill>
            <a:blip r:embed="rId2"/>
            <a:stretch>
              <a:fillRect l="0" t="0" r="0" b="0"/>
            </a:stretch>
          </a:blipFill>
        </p:spPr>
      </p:sp>
      <p:sp>
        <p:nvSpPr>
          <p:cNvPr name="Freeform 3" id="3"/>
          <p:cNvSpPr/>
          <p:nvPr/>
        </p:nvSpPr>
        <p:spPr>
          <a:xfrm flipH="false" flipV="false" rot="0">
            <a:off x="1028700" y="5781625"/>
            <a:ext cx="8093686" cy="2954195"/>
          </a:xfrm>
          <a:custGeom>
            <a:avLst/>
            <a:gdLst/>
            <a:ahLst/>
            <a:cxnLst/>
            <a:rect r="r" b="b" t="t" l="l"/>
            <a:pathLst>
              <a:path h="2954195" w="8093686">
                <a:moveTo>
                  <a:pt x="0" y="0"/>
                </a:moveTo>
                <a:lnTo>
                  <a:pt x="8093686" y="0"/>
                </a:lnTo>
                <a:lnTo>
                  <a:pt x="8093686" y="2954195"/>
                </a:lnTo>
                <a:lnTo>
                  <a:pt x="0" y="2954195"/>
                </a:lnTo>
                <a:lnTo>
                  <a:pt x="0" y="0"/>
                </a:lnTo>
                <a:close/>
              </a:path>
            </a:pathLst>
          </a:custGeom>
          <a:blipFill>
            <a:blip r:embed="rId3"/>
            <a:stretch>
              <a:fillRect l="0" t="0" r="0" b="0"/>
            </a:stretch>
          </a:blipFill>
        </p:spPr>
      </p:sp>
      <p:sp>
        <p:nvSpPr>
          <p:cNvPr name="TextBox 4" id="4"/>
          <p:cNvSpPr txBox="true"/>
          <p:nvPr/>
        </p:nvSpPr>
        <p:spPr>
          <a:xfrm rot="0">
            <a:off x="5465116" y="318452"/>
            <a:ext cx="6587728" cy="887095"/>
          </a:xfrm>
          <a:prstGeom prst="rect">
            <a:avLst/>
          </a:prstGeom>
        </p:spPr>
        <p:txBody>
          <a:bodyPr anchor="t" rtlCol="false" tIns="0" lIns="0" bIns="0" rIns="0">
            <a:spAutoFit/>
          </a:bodyPr>
          <a:lstStyle/>
          <a:p>
            <a:pPr algn="ctr">
              <a:lnSpc>
                <a:spcPts val="7279"/>
              </a:lnSpc>
              <a:spcBef>
                <a:spcPct val="0"/>
              </a:spcBef>
            </a:pPr>
            <a:r>
              <a:rPr lang="en-US" sz="5199">
                <a:solidFill>
                  <a:srgbClr val="E42535"/>
                </a:solidFill>
                <a:latin typeface="Sniglet"/>
                <a:ea typeface="Sniglet"/>
                <a:cs typeface="Sniglet"/>
                <a:sym typeface="Sniglet"/>
              </a:rPr>
              <a:t>4. Prediction Approach</a:t>
            </a:r>
          </a:p>
        </p:txBody>
      </p:sp>
      <p:grpSp>
        <p:nvGrpSpPr>
          <p:cNvPr name="Group 5" id="5"/>
          <p:cNvGrpSpPr/>
          <p:nvPr/>
        </p:nvGrpSpPr>
        <p:grpSpPr>
          <a:xfrm rot="0">
            <a:off x="4334707" y="1424623"/>
            <a:ext cx="8492137" cy="1528434"/>
            <a:chOff x="0" y="0"/>
            <a:chExt cx="2236612" cy="402551"/>
          </a:xfrm>
        </p:grpSpPr>
        <p:sp>
          <p:nvSpPr>
            <p:cNvPr name="Freeform 6" id="6"/>
            <p:cNvSpPr/>
            <p:nvPr/>
          </p:nvSpPr>
          <p:spPr>
            <a:xfrm flipH="false" flipV="false" rot="0">
              <a:off x="0" y="0"/>
              <a:ext cx="2236612" cy="402551"/>
            </a:xfrm>
            <a:custGeom>
              <a:avLst/>
              <a:gdLst/>
              <a:ahLst/>
              <a:cxnLst/>
              <a:rect r="r" b="b" t="t" l="l"/>
              <a:pathLst>
                <a:path h="402551" w="2236612">
                  <a:moveTo>
                    <a:pt x="46495" y="0"/>
                  </a:moveTo>
                  <a:lnTo>
                    <a:pt x="2190118" y="0"/>
                  </a:lnTo>
                  <a:cubicBezTo>
                    <a:pt x="2215796" y="0"/>
                    <a:pt x="2236612" y="20816"/>
                    <a:pt x="2236612" y="46495"/>
                  </a:cubicBezTo>
                  <a:lnTo>
                    <a:pt x="2236612" y="356056"/>
                  </a:lnTo>
                  <a:cubicBezTo>
                    <a:pt x="2236612" y="368387"/>
                    <a:pt x="2231714" y="380213"/>
                    <a:pt x="2222994" y="388933"/>
                  </a:cubicBezTo>
                  <a:cubicBezTo>
                    <a:pt x="2214275" y="397652"/>
                    <a:pt x="2202449" y="402551"/>
                    <a:pt x="2190118" y="402551"/>
                  </a:cubicBezTo>
                  <a:lnTo>
                    <a:pt x="46495" y="402551"/>
                  </a:lnTo>
                  <a:cubicBezTo>
                    <a:pt x="34163" y="402551"/>
                    <a:pt x="22337" y="397652"/>
                    <a:pt x="13618" y="388933"/>
                  </a:cubicBezTo>
                  <a:cubicBezTo>
                    <a:pt x="4899" y="380213"/>
                    <a:pt x="0" y="368387"/>
                    <a:pt x="0" y="356056"/>
                  </a:cubicBezTo>
                  <a:lnTo>
                    <a:pt x="0" y="46495"/>
                  </a:lnTo>
                  <a:cubicBezTo>
                    <a:pt x="0" y="34163"/>
                    <a:pt x="4899" y="22337"/>
                    <a:pt x="13618" y="13618"/>
                  </a:cubicBezTo>
                  <a:cubicBezTo>
                    <a:pt x="22337" y="4899"/>
                    <a:pt x="34163" y="0"/>
                    <a:pt x="46495" y="0"/>
                  </a:cubicBezTo>
                  <a:close/>
                </a:path>
              </a:pathLst>
            </a:custGeom>
            <a:solidFill>
              <a:srgbClr val="F9F4E3"/>
            </a:solidFill>
            <a:ln w="9525" cap="rnd">
              <a:solidFill>
                <a:srgbClr val="E42535"/>
              </a:solidFill>
              <a:prstDash val="solid"/>
              <a:round/>
            </a:ln>
          </p:spPr>
        </p:sp>
        <p:sp>
          <p:nvSpPr>
            <p:cNvPr name="TextBox 7" id="7"/>
            <p:cNvSpPr txBox="true"/>
            <p:nvPr/>
          </p:nvSpPr>
          <p:spPr>
            <a:xfrm>
              <a:off x="0" y="-57150"/>
              <a:ext cx="2236612" cy="459701"/>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2555466" y="1603491"/>
            <a:ext cx="12032122" cy="1044078"/>
          </a:xfrm>
          <a:prstGeom prst="rect">
            <a:avLst/>
          </a:prstGeom>
        </p:spPr>
        <p:txBody>
          <a:bodyPr anchor="t" rtlCol="false" tIns="0" lIns="0" bIns="0" rIns="0">
            <a:spAutoFit/>
          </a:bodyPr>
          <a:lstStyle/>
          <a:p>
            <a:pPr algn="ctr">
              <a:lnSpc>
                <a:spcPts val="2827"/>
              </a:lnSpc>
              <a:spcBef>
                <a:spcPct val="0"/>
              </a:spcBef>
            </a:pPr>
            <a:r>
              <a:rPr lang="en-US" sz="2019">
                <a:solidFill>
                  <a:srgbClr val="000000"/>
                </a:solidFill>
                <a:latin typeface="Sniglet"/>
                <a:ea typeface="Sniglet"/>
                <a:cs typeface="Sniglet"/>
                <a:sym typeface="Sniglet"/>
              </a:rPr>
              <a:t>The goal is to predict one-week transactions after the training period.</a:t>
            </a:r>
          </a:p>
          <a:p>
            <a:pPr algn="ctr">
              <a:lnSpc>
                <a:spcPts val="2827"/>
              </a:lnSpc>
              <a:spcBef>
                <a:spcPct val="0"/>
              </a:spcBef>
            </a:pPr>
            <a:r>
              <a:rPr lang="en-US" sz="2019">
                <a:solidFill>
                  <a:srgbClr val="000000"/>
                </a:solidFill>
                <a:latin typeface="Sniglet"/>
                <a:ea typeface="Sniglet"/>
                <a:cs typeface="Sniglet"/>
                <a:sym typeface="Sniglet"/>
              </a:rPr>
              <a:t>Transactions from September 2020 serve as the target data.</a:t>
            </a:r>
          </a:p>
          <a:p>
            <a:pPr algn="ctr">
              <a:lnSpc>
                <a:spcPts val="2827"/>
              </a:lnSpc>
              <a:spcBef>
                <a:spcPct val="0"/>
              </a:spcBef>
            </a:pPr>
            <a:r>
              <a:rPr lang="en-US" sz="2019">
                <a:solidFill>
                  <a:srgbClr val="000000"/>
                </a:solidFill>
                <a:latin typeface="Sniglet"/>
                <a:ea typeface="Sniglet"/>
                <a:cs typeface="Sniglet"/>
                <a:sym typeface="Sniglet"/>
              </a:rPr>
              <a:t>We calculate purchase counts per age group and attribute.</a:t>
            </a:r>
          </a:p>
        </p:txBody>
      </p:sp>
      <p:sp>
        <p:nvSpPr>
          <p:cNvPr name="TextBox 9" id="9"/>
          <p:cNvSpPr txBox="true"/>
          <p:nvPr/>
        </p:nvSpPr>
        <p:spPr>
          <a:xfrm rot="0">
            <a:off x="9811622" y="4788874"/>
            <a:ext cx="8263377" cy="1401080"/>
          </a:xfrm>
          <a:prstGeom prst="rect">
            <a:avLst/>
          </a:prstGeom>
        </p:spPr>
        <p:txBody>
          <a:bodyPr anchor="t" rtlCol="false" tIns="0" lIns="0" bIns="0" rIns="0">
            <a:spAutoFit/>
          </a:bodyPr>
          <a:lstStyle/>
          <a:p>
            <a:pPr algn="ctr">
              <a:lnSpc>
                <a:spcPts val="3706"/>
              </a:lnSpc>
              <a:spcBef>
                <a:spcPct val="0"/>
              </a:spcBef>
            </a:pPr>
            <a:r>
              <a:rPr lang="en-US" sz="2647">
                <a:solidFill>
                  <a:srgbClr val="000000"/>
                </a:solidFill>
                <a:latin typeface="Sniglet"/>
                <a:ea typeface="Sniglet"/>
                <a:cs typeface="Sniglet"/>
                <a:sym typeface="Sniglet"/>
              </a:rPr>
              <a:t> Recommendation for Early 30s Women</a:t>
            </a:r>
          </a:p>
          <a:p>
            <a:pPr algn="ctr">
              <a:lnSpc>
                <a:spcPts val="3706"/>
              </a:lnSpc>
              <a:spcBef>
                <a:spcPct val="0"/>
              </a:spcBef>
            </a:pPr>
            <a:r>
              <a:rPr lang="en-US" sz="2647">
                <a:solidFill>
                  <a:srgbClr val="000000"/>
                </a:solidFill>
                <a:latin typeface="Sniglet"/>
                <a:ea typeface="Sniglet"/>
                <a:cs typeface="Sniglet"/>
                <a:sym typeface="Sniglet"/>
              </a:rPr>
              <a:t>Based on analysis, the model suggests items frequently purchased by women aged 30-34.</a:t>
            </a:r>
          </a:p>
        </p:txBody>
      </p:sp>
      <p:sp>
        <p:nvSpPr>
          <p:cNvPr name="TextBox 10" id="10"/>
          <p:cNvSpPr txBox="true"/>
          <p:nvPr/>
        </p:nvSpPr>
        <p:spPr>
          <a:xfrm rot="0">
            <a:off x="597443" y="3497243"/>
            <a:ext cx="8922767" cy="1125883"/>
          </a:xfrm>
          <a:prstGeom prst="rect">
            <a:avLst/>
          </a:prstGeom>
        </p:spPr>
        <p:txBody>
          <a:bodyPr anchor="t" rtlCol="false" tIns="0" lIns="0" bIns="0" rIns="0">
            <a:spAutoFit/>
          </a:bodyPr>
          <a:lstStyle/>
          <a:p>
            <a:pPr algn="ctr">
              <a:lnSpc>
                <a:spcPts val="3043"/>
              </a:lnSpc>
              <a:spcBef>
                <a:spcPct val="0"/>
              </a:spcBef>
            </a:pPr>
            <a:r>
              <a:rPr lang="en-US" sz="2173">
                <a:solidFill>
                  <a:srgbClr val="313131"/>
                </a:solidFill>
                <a:latin typeface="Sniglet"/>
                <a:ea typeface="Sniglet"/>
                <a:cs typeface="Sniglet"/>
                <a:sym typeface="Sniglet"/>
              </a:rPr>
              <a:t>After prediction, we identify the most sold items in September 2020.</a:t>
            </a:r>
          </a:p>
          <a:p>
            <a:pPr algn="ctr">
              <a:lnSpc>
                <a:spcPts val="3043"/>
              </a:lnSpc>
              <a:spcBef>
                <a:spcPct val="0"/>
              </a:spcBef>
            </a:pPr>
            <a:r>
              <a:rPr lang="en-US" sz="2173">
                <a:solidFill>
                  <a:srgbClr val="313131"/>
                </a:solidFill>
                <a:latin typeface="Sniglet"/>
                <a:ea typeface="Sniglet"/>
                <a:cs typeface="Sniglet"/>
                <a:sym typeface="Sniglet"/>
              </a:rPr>
              <a:t>We sum up purchases by age_id and attribute, sorting by sales count.</a:t>
            </a:r>
          </a:p>
          <a:p>
            <a:pPr algn="ctr">
              <a:lnSpc>
                <a:spcPts val="3043"/>
              </a:lnSpc>
              <a:spcBef>
                <a:spcPct val="0"/>
              </a:spcBef>
            </a:pPr>
            <a:r>
              <a:rPr lang="en-US" sz="2173">
                <a:solidFill>
                  <a:srgbClr val="313131"/>
                </a:solidFill>
                <a:latin typeface="Sniglet"/>
                <a:ea typeface="Sniglet"/>
                <a:cs typeface="Sniglet"/>
                <a:sym typeface="Sniglet"/>
              </a:rPr>
              <a:t>This provides insights into which items are popular for each demographic.</a:t>
            </a:r>
          </a:p>
        </p:txBody>
      </p:sp>
      <p:sp>
        <p:nvSpPr>
          <p:cNvPr name="Freeform 11" id="11"/>
          <p:cNvSpPr/>
          <p:nvPr/>
        </p:nvSpPr>
        <p:spPr>
          <a:xfrm flipH="false" flipV="false" rot="0">
            <a:off x="13536963" y="619262"/>
            <a:ext cx="3507069" cy="2333795"/>
          </a:xfrm>
          <a:custGeom>
            <a:avLst/>
            <a:gdLst/>
            <a:ahLst/>
            <a:cxnLst/>
            <a:rect r="r" b="b" t="t" l="l"/>
            <a:pathLst>
              <a:path h="2333795" w="3507069">
                <a:moveTo>
                  <a:pt x="0" y="0"/>
                </a:moveTo>
                <a:lnTo>
                  <a:pt x="3507068" y="0"/>
                </a:lnTo>
                <a:lnTo>
                  <a:pt x="3507068" y="2333795"/>
                </a:lnTo>
                <a:lnTo>
                  <a:pt x="0" y="2333795"/>
                </a:lnTo>
                <a:lnTo>
                  <a:pt x="0" y="0"/>
                </a:lnTo>
                <a:close/>
              </a:path>
            </a:pathLst>
          </a:custGeom>
          <a:blipFill>
            <a:blip r:embed="rId4"/>
            <a:stretch>
              <a:fillRect l="0" t="0" r="0" b="0"/>
            </a:stretch>
          </a:blipFill>
        </p:spPr>
      </p:sp>
      <p:sp>
        <p:nvSpPr>
          <p:cNvPr name="AutoShape 12" id="12"/>
          <p:cNvSpPr/>
          <p:nvPr/>
        </p:nvSpPr>
        <p:spPr>
          <a:xfrm>
            <a:off x="4741373" y="4674175"/>
            <a:ext cx="4765" cy="938650"/>
          </a:xfrm>
          <a:prstGeom prst="line">
            <a:avLst/>
          </a:prstGeom>
          <a:ln cap="flat" w="95250">
            <a:solidFill>
              <a:srgbClr val="E42535"/>
            </a:solidFill>
            <a:prstDash val="solid"/>
            <a:headEnd type="none" len="sm" w="sm"/>
            <a:tailEnd type="triangle" len="med" w="lg"/>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11794384" y="3735935"/>
            <a:ext cx="5464916" cy="5411470"/>
          </a:xfrm>
          <a:custGeom>
            <a:avLst/>
            <a:gdLst/>
            <a:ahLst/>
            <a:cxnLst/>
            <a:rect r="r" b="b" t="t" l="l"/>
            <a:pathLst>
              <a:path h="5411470" w="5464916">
                <a:moveTo>
                  <a:pt x="0" y="0"/>
                </a:moveTo>
                <a:lnTo>
                  <a:pt x="5464916" y="0"/>
                </a:lnTo>
                <a:lnTo>
                  <a:pt x="5464916" y="5411470"/>
                </a:lnTo>
                <a:lnTo>
                  <a:pt x="0" y="5411470"/>
                </a:lnTo>
                <a:lnTo>
                  <a:pt x="0" y="0"/>
                </a:lnTo>
                <a:close/>
              </a:path>
            </a:pathLst>
          </a:custGeom>
          <a:blipFill>
            <a:blip r:embed="rId2"/>
            <a:stretch>
              <a:fillRect l="0" t="0" r="0" b="0"/>
            </a:stretch>
          </a:blipFill>
        </p:spPr>
      </p:sp>
      <p:sp>
        <p:nvSpPr>
          <p:cNvPr name="Freeform 3" id="3"/>
          <p:cNvSpPr/>
          <p:nvPr/>
        </p:nvSpPr>
        <p:spPr>
          <a:xfrm flipH="false" flipV="false" rot="0">
            <a:off x="1796270" y="2112495"/>
            <a:ext cx="1899380" cy="1263951"/>
          </a:xfrm>
          <a:custGeom>
            <a:avLst/>
            <a:gdLst/>
            <a:ahLst/>
            <a:cxnLst/>
            <a:rect r="r" b="b" t="t" l="l"/>
            <a:pathLst>
              <a:path h="1263951" w="1899380">
                <a:moveTo>
                  <a:pt x="0" y="0"/>
                </a:moveTo>
                <a:lnTo>
                  <a:pt x="1899380" y="0"/>
                </a:lnTo>
                <a:lnTo>
                  <a:pt x="1899380" y="1263950"/>
                </a:lnTo>
                <a:lnTo>
                  <a:pt x="0" y="1263950"/>
                </a:lnTo>
                <a:lnTo>
                  <a:pt x="0" y="0"/>
                </a:lnTo>
                <a:close/>
              </a:path>
            </a:pathLst>
          </a:custGeom>
          <a:blipFill>
            <a:blip r:embed="rId3"/>
            <a:stretch>
              <a:fillRect l="0" t="0" r="0" b="0"/>
            </a:stretch>
          </a:blipFill>
        </p:spPr>
      </p:sp>
      <p:grpSp>
        <p:nvGrpSpPr>
          <p:cNvPr name="Group 4" id="4"/>
          <p:cNvGrpSpPr/>
          <p:nvPr/>
        </p:nvGrpSpPr>
        <p:grpSpPr>
          <a:xfrm rot="0">
            <a:off x="2947809" y="3600450"/>
            <a:ext cx="6937681" cy="5280038"/>
            <a:chOff x="0" y="0"/>
            <a:chExt cx="1827208" cy="1390627"/>
          </a:xfrm>
        </p:grpSpPr>
        <p:sp>
          <p:nvSpPr>
            <p:cNvPr name="Freeform 5" id="5"/>
            <p:cNvSpPr/>
            <p:nvPr/>
          </p:nvSpPr>
          <p:spPr>
            <a:xfrm flipH="false" flipV="false" rot="0">
              <a:off x="0" y="0"/>
              <a:ext cx="1827208" cy="1390627"/>
            </a:xfrm>
            <a:custGeom>
              <a:avLst/>
              <a:gdLst/>
              <a:ahLst/>
              <a:cxnLst/>
              <a:rect r="r" b="b" t="t" l="l"/>
              <a:pathLst>
                <a:path h="1390627" w="1827208">
                  <a:moveTo>
                    <a:pt x="56912" y="0"/>
                  </a:moveTo>
                  <a:lnTo>
                    <a:pt x="1770296" y="0"/>
                  </a:lnTo>
                  <a:cubicBezTo>
                    <a:pt x="1785390" y="0"/>
                    <a:pt x="1799866" y="5996"/>
                    <a:pt x="1810539" y="16669"/>
                  </a:cubicBezTo>
                  <a:cubicBezTo>
                    <a:pt x="1821212" y="27342"/>
                    <a:pt x="1827208" y="41818"/>
                    <a:pt x="1827208" y="56912"/>
                  </a:cubicBezTo>
                  <a:lnTo>
                    <a:pt x="1827208" y="1333715"/>
                  </a:lnTo>
                  <a:cubicBezTo>
                    <a:pt x="1827208" y="1365147"/>
                    <a:pt x="1801728" y="1390627"/>
                    <a:pt x="1770296" y="1390627"/>
                  </a:cubicBezTo>
                  <a:lnTo>
                    <a:pt x="56912" y="1390627"/>
                  </a:lnTo>
                  <a:cubicBezTo>
                    <a:pt x="41818" y="1390627"/>
                    <a:pt x="27342" y="1384631"/>
                    <a:pt x="16669" y="1373958"/>
                  </a:cubicBezTo>
                  <a:cubicBezTo>
                    <a:pt x="5996" y="1363285"/>
                    <a:pt x="0" y="1348809"/>
                    <a:pt x="0" y="1333715"/>
                  </a:cubicBezTo>
                  <a:lnTo>
                    <a:pt x="0" y="56912"/>
                  </a:lnTo>
                  <a:cubicBezTo>
                    <a:pt x="0" y="25480"/>
                    <a:pt x="25480" y="0"/>
                    <a:pt x="56912" y="0"/>
                  </a:cubicBezTo>
                  <a:close/>
                </a:path>
              </a:pathLst>
            </a:custGeom>
            <a:solidFill>
              <a:srgbClr val="F9F4E3"/>
            </a:solidFill>
          </p:spPr>
        </p:sp>
        <p:sp>
          <p:nvSpPr>
            <p:cNvPr name="TextBox 6" id="6"/>
            <p:cNvSpPr txBox="true"/>
            <p:nvPr/>
          </p:nvSpPr>
          <p:spPr>
            <a:xfrm>
              <a:off x="0" y="-57150"/>
              <a:ext cx="1827208" cy="1447777"/>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3061845" y="3697835"/>
            <a:ext cx="6653053" cy="5449570"/>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Open Sans Bold"/>
                <a:ea typeface="Open Sans Bold"/>
                <a:cs typeface="Open Sans Bold"/>
                <a:sym typeface="Open Sans Bold"/>
              </a:rPr>
              <a:t>Show the distribution of customers by inferred gender (e.g., Women, Men, Young, Parents, Sports-person).</a:t>
            </a:r>
          </a:p>
          <a:p>
            <a:pPr algn="ctr" marL="474981" indent="-237491" lvl="1">
              <a:lnSpc>
                <a:spcPts val="3080"/>
              </a:lnSpc>
              <a:spcBef>
                <a:spcPct val="0"/>
              </a:spcBef>
              <a:buFont typeface="Arial"/>
              <a:buChar char="•"/>
            </a:pPr>
            <a:r>
              <a:rPr lang="en-US" b="true" sz="2200">
                <a:solidFill>
                  <a:srgbClr val="000000"/>
                </a:solidFill>
                <a:latin typeface="Open Sans Bold"/>
                <a:ea typeface="Open Sans Bold"/>
                <a:cs typeface="Open Sans Bold"/>
                <a:sym typeface="Open Sans Bold"/>
              </a:rPr>
              <a:t>76.1% of customers are classified as "Woman", indicating a strong female customer base.</a:t>
            </a:r>
          </a:p>
          <a:p>
            <a:pPr algn="ctr" marL="474981" indent="-237491" lvl="1">
              <a:lnSpc>
                <a:spcPts val="3080"/>
              </a:lnSpc>
              <a:spcBef>
                <a:spcPct val="0"/>
              </a:spcBef>
              <a:buFont typeface="Arial"/>
              <a:buChar char="•"/>
            </a:pPr>
            <a:r>
              <a:rPr lang="en-US" b="true" sz="2200">
                <a:solidFill>
                  <a:srgbClr val="000000"/>
                </a:solidFill>
                <a:latin typeface="Open Sans Bold"/>
                <a:ea typeface="Open Sans Bold"/>
                <a:cs typeface="Open Sans Bold"/>
                <a:sym typeface="Open Sans Bold"/>
              </a:rPr>
              <a:t>14.3% are classified as "Young", showing that young customers make up a significant portion of the clientele.</a:t>
            </a:r>
          </a:p>
          <a:p>
            <a:pPr algn="ctr" marL="474981" indent="-237491" lvl="1">
              <a:lnSpc>
                <a:spcPts val="3080"/>
              </a:lnSpc>
              <a:spcBef>
                <a:spcPct val="0"/>
              </a:spcBef>
              <a:buFont typeface="Arial"/>
              <a:buChar char="•"/>
            </a:pPr>
            <a:r>
              <a:rPr lang="en-US" b="true" sz="2200">
                <a:solidFill>
                  <a:srgbClr val="000000"/>
                </a:solidFill>
                <a:latin typeface="Open Sans Bold"/>
                <a:ea typeface="Open Sans Bold"/>
                <a:cs typeface="Open Sans Bold"/>
                <a:sym typeface="Open Sans Bold"/>
              </a:rPr>
              <a:t>Other segments ("Man," "Have-kids," "Sports-person") are much less represented, which may indicate a data bias or a real market trend.</a:t>
            </a:r>
          </a:p>
          <a:p>
            <a:pPr algn="ctr">
              <a:lnSpc>
                <a:spcPts val="3080"/>
              </a:lnSpc>
              <a:spcBef>
                <a:spcPct val="0"/>
              </a:spcBef>
            </a:pPr>
          </a:p>
        </p:txBody>
      </p:sp>
      <p:sp>
        <p:nvSpPr>
          <p:cNvPr name="TextBox 8" id="8"/>
          <p:cNvSpPr txBox="true"/>
          <p:nvPr/>
        </p:nvSpPr>
        <p:spPr>
          <a:xfrm rot="0">
            <a:off x="944106" y="933450"/>
            <a:ext cx="16399789" cy="887095"/>
          </a:xfrm>
          <a:prstGeom prst="rect">
            <a:avLst/>
          </a:prstGeom>
        </p:spPr>
        <p:txBody>
          <a:bodyPr anchor="t" rtlCol="false" tIns="0" lIns="0" bIns="0" rIns="0">
            <a:spAutoFit/>
          </a:bodyPr>
          <a:lstStyle/>
          <a:p>
            <a:pPr algn="ctr">
              <a:lnSpc>
                <a:spcPts val="7279"/>
              </a:lnSpc>
            </a:pPr>
            <a:r>
              <a:rPr lang="en-US" sz="5199">
                <a:solidFill>
                  <a:srgbClr val="6DA7CC"/>
                </a:solidFill>
                <a:latin typeface="Sniglet"/>
                <a:ea typeface="Sniglet"/>
                <a:cs typeface="Sniglet"/>
                <a:sym typeface="Sniglet"/>
              </a:rPr>
              <a:t>Customer Segmentation by Age and Gender (Pie Charts)</a:t>
            </a:r>
          </a:p>
        </p:txBody>
      </p:sp>
      <p:sp>
        <p:nvSpPr>
          <p:cNvPr name="TextBox 9" id="9"/>
          <p:cNvSpPr txBox="true"/>
          <p:nvPr/>
        </p:nvSpPr>
        <p:spPr>
          <a:xfrm rot="0">
            <a:off x="6452711" y="141605"/>
            <a:ext cx="5382578" cy="887095"/>
          </a:xfrm>
          <a:prstGeom prst="rect">
            <a:avLst/>
          </a:prstGeom>
        </p:spPr>
        <p:txBody>
          <a:bodyPr anchor="t" rtlCol="false" tIns="0" lIns="0" bIns="0" rIns="0">
            <a:spAutoFit/>
          </a:bodyPr>
          <a:lstStyle/>
          <a:p>
            <a:pPr algn="ctr">
              <a:lnSpc>
                <a:spcPts val="7279"/>
              </a:lnSpc>
              <a:spcBef>
                <a:spcPct val="0"/>
              </a:spcBef>
            </a:pPr>
            <a:r>
              <a:rPr lang="en-US" sz="5199">
                <a:solidFill>
                  <a:srgbClr val="6DA7CC"/>
                </a:solidFill>
                <a:latin typeface="Sniglet"/>
                <a:ea typeface="Sniglet"/>
                <a:cs typeface="Sniglet"/>
                <a:sym typeface="Sniglet"/>
              </a:rPr>
              <a:t>5. Visualize Results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7361580" y="2242503"/>
            <a:ext cx="7177283" cy="5801995"/>
          </a:xfrm>
          <a:custGeom>
            <a:avLst/>
            <a:gdLst/>
            <a:ahLst/>
            <a:cxnLst/>
            <a:rect r="r" b="b" t="t" l="l"/>
            <a:pathLst>
              <a:path h="5801995" w="7177283">
                <a:moveTo>
                  <a:pt x="0" y="0"/>
                </a:moveTo>
                <a:lnTo>
                  <a:pt x="7177283" y="0"/>
                </a:lnTo>
                <a:lnTo>
                  <a:pt x="7177283" y="5801994"/>
                </a:lnTo>
                <a:lnTo>
                  <a:pt x="0" y="5801994"/>
                </a:lnTo>
                <a:lnTo>
                  <a:pt x="0" y="0"/>
                </a:lnTo>
                <a:close/>
              </a:path>
            </a:pathLst>
          </a:custGeom>
          <a:blipFill>
            <a:blip r:embed="rId2"/>
            <a:stretch>
              <a:fillRect l="0" t="0" r="0" b="0"/>
            </a:stretch>
          </a:blipFill>
        </p:spPr>
      </p:sp>
      <p:sp>
        <p:nvSpPr>
          <p:cNvPr name="Freeform 3" id="3"/>
          <p:cNvSpPr/>
          <p:nvPr/>
        </p:nvSpPr>
        <p:spPr>
          <a:xfrm flipH="false" flipV="false" rot="0">
            <a:off x="15299656" y="5987097"/>
            <a:ext cx="2950115" cy="3271203"/>
          </a:xfrm>
          <a:custGeom>
            <a:avLst/>
            <a:gdLst/>
            <a:ahLst/>
            <a:cxnLst/>
            <a:rect r="r" b="b" t="t" l="l"/>
            <a:pathLst>
              <a:path h="3271203" w="2950115">
                <a:moveTo>
                  <a:pt x="0" y="0"/>
                </a:moveTo>
                <a:lnTo>
                  <a:pt x="2950116" y="0"/>
                </a:lnTo>
                <a:lnTo>
                  <a:pt x="2950116" y="3271203"/>
                </a:lnTo>
                <a:lnTo>
                  <a:pt x="0" y="32712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16381" y="2064693"/>
            <a:ext cx="5807561" cy="5865089"/>
            <a:chOff x="0" y="0"/>
            <a:chExt cx="1529563" cy="1544715"/>
          </a:xfrm>
        </p:grpSpPr>
        <p:sp>
          <p:nvSpPr>
            <p:cNvPr name="Freeform 5" id="5"/>
            <p:cNvSpPr/>
            <p:nvPr/>
          </p:nvSpPr>
          <p:spPr>
            <a:xfrm flipH="false" flipV="false" rot="0">
              <a:off x="0" y="0"/>
              <a:ext cx="1529563" cy="1544715"/>
            </a:xfrm>
            <a:custGeom>
              <a:avLst/>
              <a:gdLst/>
              <a:ahLst/>
              <a:cxnLst/>
              <a:rect r="r" b="b" t="t" l="l"/>
              <a:pathLst>
                <a:path h="1544715" w="1529563">
                  <a:moveTo>
                    <a:pt x="67987" y="0"/>
                  </a:moveTo>
                  <a:lnTo>
                    <a:pt x="1461577" y="0"/>
                  </a:lnTo>
                  <a:cubicBezTo>
                    <a:pt x="1479608" y="0"/>
                    <a:pt x="1496900" y="7163"/>
                    <a:pt x="1509650" y="19913"/>
                  </a:cubicBezTo>
                  <a:cubicBezTo>
                    <a:pt x="1522401" y="32663"/>
                    <a:pt x="1529563" y="49956"/>
                    <a:pt x="1529563" y="67987"/>
                  </a:cubicBezTo>
                  <a:lnTo>
                    <a:pt x="1529563" y="1476728"/>
                  </a:lnTo>
                  <a:cubicBezTo>
                    <a:pt x="1529563" y="1514276"/>
                    <a:pt x="1499125" y="1544715"/>
                    <a:pt x="1461577" y="1544715"/>
                  </a:cubicBezTo>
                  <a:lnTo>
                    <a:pt x="67987" y="1544715"/>
                  </a:lnTo>
                  <a:cubicBezTo>
                    <a:pt x="30439" y="1544715"/>
                    <a:pt x="0" y="1514276"/>
                    <a:pt x="0" y="1476728"/>
                  </a:cubicBezTo>
                  <a:lnTo>
                    <a:pt x="0" y="67987"/>
                  </a:lnTo>
                  <a:cubicBezTo>
                    <a:pt x="0" y="30439"/>
                    <a:pt x="30439" y="0"/>
                    <a:pt x="67987" y="0"/>
                  </a:cubicBezTo>
                  <a:close/>
                </a:path>
              </a:pathLst>
            </a:custGeom>
            <a:solidFill>
              <a:srgbClr val="F9F4E3"/>
            </a:solidFill>
          </p:spPr>
        </p:sp>
        <p:sp>
          <p:nvSpPr>
            <p:cNvPr name="TextBox 6" id="6"/>
            <p:cNvSpPr txBox="true"/>
            <p:nvPr/>
          </p:nvSpPr>
          <p:spPr>
            <a:xfrm>
              <a:off x="0" y="-57150"/>
              <a:ext cx="1529563" cy="1601865"/>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616381" y="2204403"/>
            <a:ext cx="5685043" cy="5840095"/>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Open Sans Bold"/>
                <a:ea typeface="Open Sans Bold"/>
                <a:cs typeface="Open Sans Bold"/>
                <a:sym typeface="Open Sans Bold"/>
              </a:rPr>
              <a:t>Show the most purchased product categories by customers. </a:t>
            </a:r>
          </a:p>
          <a:p>
            <a:pPr algn="ctr" marL="474981" indent="-237491" lvl="1">
              <a:lnSpc>
                <a:spcPts val="3080"/>
              </a:lnSpc>
              <a:spcBef>
                <a:spcPct val="0"/>
              </a:spcBef>
              <a:buFont typeface="Arial"/>
              <a:buChar char="•"/>
            </a:pPr>
            <a:r>
              <a:rPr lang="en-US" b="true" sz="2200">
                <a:solidFill>
                  <a:srgbClr val="000000"/>
                </a:solidFill>
                <a:latin typeface="Open Sans Bold"/>
                <a:ea typeface="Open Sans Bold"/>
                <a:cs typeface="Open Sans Bold"/>
                <a:sym typeface="Open Sans Bold"/>
              </a:rPr>
              <a:t>37.7% of products belong to the "Ladieswear" category, aligning with the predominance of female customers.</a:t>
            </a:r>
          </a:p>
          <a:p>
            <a:pPr algn="ctr" marL="474981" indent="-237491" lvl="1">
              <a:lnSpc>
                <a:spcPts val="3080"/>
              </a:lnSpc>
              <a:spcBef>
                <a:spcPct val="0"/>
              </a:spcBef>
              <a:buFont typeface="Arial"/>
              <a:buChar char="•"/>
            </a:pPr>
            <a:r>
              <a:rPr lang="en-US" b="true" sz="2200">
                <a:solidFill>
                  <a:srgbClr val="000000"/>
                </a:solidFill>
                <a:latin typeface="Open Sans Bold"/>
                <a:ea typeface="Open Sans Bold"/>
                <a:cs typeface="Open Sans Bold"/>
                <a:sym typeface="Open Sans Bold"/>
              </a:rPr>
              <a:t>32.9% of sales come from the "Baby/Children" category, indicating that many customers also purchase for children.</a:t>
            </a:r>
          </a:p>
          <a:p>
            <a:pPr algn="ctr" marL="474981" indent="-237491" lvl="1">
              <a:lnSpc>
                <a:spcPts val="3080"/>
              </a:lnSpc>
              <a:spcBef>
                <a:spcPct val="0"/>
              </a:spcBef>
              <a:buFont typeface="Arial"/>
              <a:buChar char="•"/>
            </a:pPr>
            <a:r>
              <a:rPr lang="en-US" b="true" sz="2200">
                <a:solidFill>
                  <a:srgbClr val="000000"/>
                </a:solidFill>
                <a:latin typeface="Open Sans Bold"/>
                <a:ea typeface="Open Sans Bold"/>
                <a:cs typeface="Open Sans Bold"/>
                <a:sym typeface="Open Sans Bold"/>
              </a:rPr>
              <a:t>The "Menswear" and "Sport" segments are smaller, suggesting that the male and sports-oriented customer base is less prominent.</a:t>
            </a:r>
          </a:p>
          <a:p>
            <a:pPr algn="ctr">
              <a:lnSpc>
                <a:spcPts val="3080"/>
              </a:lnSpc>
              <a:spcBef>
                <a:spcPct val="0"/>
              </a:spcBef>
            </a:pPr>
          </a:p>
        </p:txBody>
      </p:sp>
      <p:sp>
        <p:nvSpPr>
          <p:cNvPr name="TextBox 8" id="8"/>
          <p:cNvSpPr txBox="true"/>
          <p:nvPr/>
        </p:nvSpPr>
        <p:spPr>
          <a:xfrm rot="0">
            <a:off x="1541377" y="537527"/>
            <a:ext cx="15497770" cy="887095"/>
          </a:xfrm>
          <a:prstGeom prst="rect">
            <a:avLst/>
          </a:prstGeom>
        </p:spPr>
        <p:txBody>
          <a:bodyPr anchor="t" rtlCol="false" tIns="0" lIns="0" bIns="0" rIns="0">
            <a:spAutoFit/>
          </a:bodyPr>
          <a:lstStyle/>
          <a:p>
            <a:pPr algn="ctr">
              <a:lnSpc>
                <a:spcPts val="7279"/>
              </a:lnSpc>
            </a:pPr>
            <a:r>
              <a:rPr lang="en-US" sz="5199">
                <a:solidFill>
                  <a:srgbClr val="6DA7CC"/>
                </a:solidFill>
                <a:latin typeface="Sniglet"/>
                <a:ea typeface="Sniglet"/>
                <a:cs typeface="Sniglet"/>
                <a:sym typeface="Sniglet"/>
              </a:rPr>
              <a:t>Purchase Behavior by Customer Segment (Bar Chart)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grpSp>
        <p:nvGrpSpPr>
          <p:cNvPr name="Group 2" id="2"/>
          <p:cNvGrpSpPr/>
          <p:nvPr/>
        </p:nvGrpSpPr>
        <p:grpSpPr>
          <a:xfrm rot="0">
            <a:off x="436846" y="2757616"/>
            <a:ext cx="5492704" cy="6695700"/>
            <a:chOff x="0" y="0"/>
            <a:chExt cx="1446638" cy="1763477"/>
          </a:xfrm>
        </p:grpSpPr>
        <p:sp>
          <p:nvSpPr>
            <p:cNvPr name="Freeform 3" id="3"/>
            <p:cNvSpPr/>
            <p:nvPr/>
          </p:nvSpPr>
          <p:spPr>
            <a:xfrm flipH="false" flipV="false" rot="0">
              <a:off x="0" y="0"/>
              <a:ext cx="1446638" cy="1763477"/>
            </a:xfrm>
            <a:custGeom>
              <a:avLst/>
              <a:gdLst/>
              <a:ahLst/>
              <a:cxnLst/>
              <a:rect r="r" b="b" t="t" l="l"/>
              <a:pathLst>
                <a:path h="1763477" w="1446638">
                  <a:moveTo>
                    <a:pt x="71884" y="0"/>
                  </a:moveTo>
                  <a:lnTo>
                    <a:pt x="1374754" y="0"/>
                  </a:lnTo>
                  <a:cubicBezTo>
                    <a:pt x="1393819" y="0"/>
                    <a:pt x="1412103" y="7573"/>
                    <a:pt x="1425584" y="21054"/>
                  </a:cubicBezTo>
                  <a:cubicBezTo>
                    <a:pt x="1439065" y="34535"/>
                    <a:pt x="1446638" y="52819"/>
                    <a:pt x="1446638" y="71884"/>
                  </a:cubicBezTo>
                  <a:lnTo>
                    <a:pt x="1446638" y="1691593"/>
                  </a:lnTo>
                  <a:cubicBezTo>
                    <a:pt x="1446638" y="1731293"/>
                    <a:pt x="1414454" y="1763477"/>
                    <a:pt x="1374754" y="1763477"/>
                  </a:cubicBezTo>
                  <a:lnTo>
                    <a:pt x="71884" y="1763477"/>
                  </a:lnTo>
                  <a:cubicBezTo>
                    <a:pt x="52819" y="1763477"/>
                    <a:pt x="34535" y="1755903"/>
                    <a:pt x="21054" y="1742422"/>
                  </a:cubicBezTo>
                  <a:cubicBezTo>
                    <a:pt x="7573" y="1728941"/>
                    <a:pt x="0" y="1710657"/>
                    <a:pt x="0" y="1691593"/>
                  </a:cubicBezTo>
                  <a:lnTo>
                    <a:pt x="0" y="71884"/>
                  </a:lnTo>
                  <a:cubicBezTo>
                    <a:pt x="0" y="52819"/>
                    <a:pt x="7573" y="34535"/>
                    <a:pt x="21054" y="21054"/>
                  </a:cubicBezTo>
                  <a:cubicBezTo>
                    <a:pt x="34535" y="7573"/>
                    <a:pt x="52819" y="0"/>
                    <a:pt x="71884" y="0"/>
                  </a:cubicBezTo>
                  <a:close/>
                </a:path>
              </a:pathLst>
            </a:custGeom>
            <a:solidFill>
              <a:srgbClr val="F9F4E3"/>
            </a:solidFill>
          </p:spPr>
        </p:sp>
        <p:sp>
          <p:nvSpPr>
            <p:cNvPr name="TextBox 4" id="4"/>
            <p:cNvSpPr txBox="true"/>
            <p:nvPr/>
          </p:nvSpPr>
          <p:spPr>
            <a:xfrm>
              <a:off x="0" y="-57150"/>
              <a:ext cx="1446638" cy="1820627"/>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7551532" y="3053280"/>
            <a:ext cx="8011601" cy="5542364"/>
          </a:xfrm>
          <a:custGeom>
            <a:avLst/>
            <a:gdLst/>
            <a:ahLst/>
            <a:cxnLst/>
            <a:rect r="r" b="b" t="t" l="l"/>
            <a:pathLst>
              <a:path h="5542364" w="8011601">
                <a:moveTo>
                  <a:pt x="0" y="0"/>
                </a:moveTo>
                <a:lnTo>
                  <a:pt x="8011600" y="0"/>
                </a:lnTo>
                <a:lnTo>
                  <a:pt x="8011600" y="5542363"/>
                </a:lnTo>
                <a:lnTo>
                  <a:pt x="0" y="5542363"/>
                </a:lnTo>
                <a:lnTo>
                  <a:pt x="0" y="0"/>
                </a:lnTo>
                <a:close/>
              </a:path>
            </a:pathLst>
          </a:custGeom>
          <a:blipFill>
            <a:blip r:embed="rId2"/>
            <a:stretch>
              <a:fillRect l="0" t="0" r="0" b="0"/>
            </a:stretch>
          </a:blipFill>
        </p:spPr>
      </p:sp>
      <p:sp>
        <p:nvSpPr>
          <p:cNvPr name="Freeform 6" id="6"/>
          <p:cNvSpPr/>
          <p:nvPr/>
        </p:nvSpPr>
        <p:spPr>
          <a:xfrm flipH="false" flipV="false" rot="0">
            <a:off x="136575" y="632777"/>
            <a:ext cx="1784250" cy="1178879"/>
          </a:xfrm>
          <a:custGeom>
            <a:avLst/>
            <a:gdLst/>
            <a:ahLst/>
            <a:cxnLst/>
            <a:rect r="r" b="b" t="t" l="l"/>
            <a:pathLst>
              <a:path h="1178879" w="1784250">
                <a:moveTo>
                  <a:pt x="0" y="0"/>
                </a:moveTo>
                <a:lnTo>
                  <a:pt x="1784250" y="0"/>
                </a:lnTo>
                <a:lnTo>
                  <a:pt x="1784250" y="1178880"/>
                </a:lnTo>
                <a:lnTo>
                  <a:pt x="0" y="1178880"/>
                </a:lnTo>
                <a:lnTo>
                  <a:pt x="0" y="0"/>
                </a:lnTo>
                <a:close/>
              </a:path>
            </a:pathLst>
          </a:custGeom>
          <a:blipFill>
            <a:blip r:embed="rId3"/>
            <a:stretch>
              <a:fillRect l="0" t="0" r="0" b="0"/>
            </a:stretch>
          </a:blipFill>
        </p:spPr>
      </p:sp>
      <p:sp>
        <p:nvSpPr>
          <p:cNvPr name="TextBox 7" id="7"/>
          <p:cNvSpPr txBox="true"/>
          <p:nvPr/>
        </p:nvSpPr>
        <p:spPr>
          <a:xfrm rot="0">
            <a:off x="619976" y="3015180"/>
            <a:ext cx="5053314" cy="6621145"/>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Open Sans Bold"/>
                <a:ea typeface="Open Sans Bold"/>
                <a:cs typeface="Open Sans Bold"/>
                <a:sym typeface="Open Sans Bold"/>
              </a:rPr>
              <a:t>Display the frequency of customers in different age groups to illustrate the most active demographics.</a:t>
            </a:r>
          </a:p>
          <a:p>
            <a:pPr algn="ctr" marL="474981" indent="-237491" lvl="1">
              <a:lnSpc>
                <a:spcPts val="3080"/>
              </a:lnSpc>
              <a:spcBef>
                <a:spcPct val="0"/>
              </a:spcBef>
              <a:buFont typeface="Arial"/>
              <a:buChar char="•"/>
            </a:pPr>
            <a:r>
              <a:rPr lang="en-US" b="true" sz="2200">
                <a:solidFill>
                  <a:srgbClr val="000000"/>
                </a:solidFill>
                <a:latin typeface="Open Sans Bold"/>
                <a:ea typeface="Open Sans Bold"/>
                <a:cs typeface="Open Sans Bold"/>
                <a:sym typeface="Open Sans Bold"/>
              </a:rPr>
              <a:t>Most customers are between 20 and 40 years old, corresponding to young and middle-aged adults.</a:t>
            </a:r>
          </a:p>
          <a:p>
            <a:pPr algn="ctr" marL="474981" indent="-237491" lvl="1">
              <a:lnSpc>
                <a:spcPts val="3080"/>
              </a:lnSpc>
              <a:spcBef>
                <a:spcPct val="0"/>
              </a:spcBef>
              <a:buFont typeface="Arial"/>
              <a:buChar char="•"/>
            </a:pPr>
            <a:r>
              <a:rPr lang="en-US" b="true" sz="2200">
                <a:solidFill>
                  <a:srgbClr val="000000"/>
                </a:solidFill>
                <a:latin typeface="Open Sans Bold"/>
                <a:ea typeface="Open Sans Bold"/>
                <a:cs typeface="Open Sans Bold"/>
                <a:sym typeface="Open Sans Bold"/>
              </a:rPr>
              <a:t>The highest peaks are around ages 20 to 30, showing that this age group is the most active in shopping.</a:t>
            </a:r>
          </a:p>
          <a:p>
            <a:pPr algn="ctr" marL="474981" indent="-237491" lvl="1">
              <a:lnSpc>
                <a:spcPts val="3080"/>
              </a:lnSpc>
              <a:spcBef>
                <a:spcPct val="0"/>
              </a:spcBef>
              <a:buFont typeface="Arial"/>
              <a:buChar char="•"/>
            </a:pPr>
            <a:r>
              <a:rPr lang="en-US" b="true" sz="2200">
                <a:solidFill>
                  <a:srgbClr val="000000"/>
                </a:solidFill>
                <a:latin typeface="Open Sans Bold"/>
                <a:ea typeface="Open Sans Bold"/>
                <a:cs typeface="Open Sans Bold"/>
                <a:sym typeface="Open Sans Bold"/>
              </a:rPr>
              <a:t>A gradual decline in purchases is observed after age 50, suggesting lower engagement from older customers in online shopping.</a:t>
            </a:r>
          </a:p>
          <a:p>
            <a:pPr algn="ctr">
              <a:lnSpc>
                <a:spcPts val="3080"/>
              </a:lnSpc>
              <a:spcBef>
                <a:spcPct val="0"/>
              </a:spcBef>
            </a:pPr>
          </a:p>
        </p:txBody>
      </p:sp>
      <p:sp>
        <p:nvSpPr>
          <p:cNvPr name="TextBox 8" id="8"/>
          <p:cNvSpPr txBox="true"/>
          <p:nvPr/>
        </p:nvSpPr>
        <p:spPr>
          <a:xfrm rot="0">
            <a:off x="2970371" y="537527"/>
            <a:ext cx="12347258" cy="887095"/>
          </a:xfrm>
          <a:prstGeom prst="rect">
            <a:avLst/>
          </a:prstGeom>
        </p:spPr>
        <p:txBody>
          <a:bodyPr anchor="t" rtlCol="false" tIns="0" lIns="0" bIns="0" rIns="0">
            <a:spAutoFit/>
          </a:bodyPr>
          <a:lstStyle/>
          <a:p>
            <a:pPr algn="ctr">
              <a:lnSpc>
                <a:spcPts val="7279"/>
              </a:lnSpc>
            </a:pPr>
            <a:r>
              <a:rPr lang="en-US" sz="5199">
                <a:solidFill>
                  <a:srgbClr val="6DA7CC"/>
                </a:solidFill>
                <a:latin typeface="Sniglet"/>
                <a:ea typeface="Sniglet"/>
                <a:cs typeface="Sniglet"/>
                <a:sym typeface="Sniglet"/>
              </a:rPr>
              <a:t>Age Distribution of Customers (Histogram)</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7EED1"/>
        </a:solidFill>
      </p:bgPr>
    </p:bg>
    <p:spTree>
      <p:nvGrpSpPr>
        <p:cNvPr id="1" name=""/>
        <p:cNvGrpSpPr/>
        <p:nvPr/>
      </p:nvGrpSpPr>
      <p:grpSpPr>
        <a:xfrm>
          <a:off x="0" y="0"/>
          <a:ext cx="0" cy="0"/>
          <a:chOff x="0" y="0"/>
          <a:chExt cx="0" cy="0"/>
        </a:xfrm>
      </p:grpSpPr>
      <p:grpSp>
        <p:nvGrpSpPr>
          <p:cNvPr name="Group 2" id="2"/>
          <p:cNvGrpSpPr/>
          <p:nvPr/>
        </p:nvGrpSpPr>
        <p:grpSpPr>
          <a:xfrm rot="0">
            <a:off x="882437" y="4159452"/>
            <a:ext cx="10341068" cy="4610545"/>
            <a:chOff x="0" y="0"/>
            <a:chExt cx="2723573" cy="1214300"/>
          </a:xfrm>
        </p:grpSpPr>
        <p:sp>
          <p:nvSpPr>
            <p:cNvPr name="Freeform 3" id="3"/>
            <p:cNvSpPr/>
            <p:nvPr/>
          </p:nvSpPr>
          <p:spPr>
            <a:xfrm flipH="false" flipV="false" rot="0">
              <a:off x="0" y="0"/>
              <a:ext cx="2723573" cy="1214300"/>
            </a:xfrm>
            <a:custGeom>
              <a:avLst/>
              <a:gdLst/>
              <a:ahLst/>
              <a:cxnLst/>
              <a:rect r="r" b="b" t="t" l="l"/>
              <a:pathLst>
                <a:path h="1214300" w="2723573">
                  <a:moveTo>
                    <a:pt x="38182" y="0"/>
                  </a:moveTo>
                  <a:lnTo>
                    <a:pt x="2685392" y="0"/>
                  </a:lnTo>
                  <a:cubicBezTo>
                    <a:pt x="2706479" y="0"/>
                    <a:pt x="2723573" y="17094"/>
                    <a:pt x="2723573" y="38182"/>
                  </a:cubicBezTo>
                  <a:lnTo>
                    <a:pt x="2723573" y="1176118"/>
                  </a:lnTo>
                  <a:cubicBezTo>
                    <a:pt x="2723573" y="1197206"/>
                    <a:pt x="2706479" y="1214300"/>
                    <a:pt x="2685392" y="1214300"/>
                  </a:cubicBezTo>
                  <a:lnTo>
                    <a:pt x="38182" y="1214300"/>
                  </a:lnTo>
                  <a:cubicBezTo>
                    <a:pt x="17094" y="1214300"/>
                    <a:pt x="0" y="1197206"/>
                    <a:pt x="0" y="1176118"/>
                  </a:cubicBezTo>
                  <a:lnTo>
                    <a:pt x="0" y="38182"/>
                  </a:lnTo>
                  <a:cubicBezTo>
                    <a:pt x="0" y="17094"/>
                    <a:pt x="17094" y="0"/>
                    <a:pt x="38182" y="0"/>
                  </a:cubicBezTo>
                  <a:close/>
                </a:path>
              </a:pathLst>
            </a:custGeom>
            <a:solidFill>
              <a:srgbClr val="F9F4E3"/>
            </a:solidFill>
          </p:spPr>
        </p:sp>
        <p:sp>
          <p:nvSpPr>
            <p:cNvPr name="TextBox 4" id="4"/>
            <p:cNvSpPr txBox="true"/>
            <p:nvPr/>
          </p:nvSpPr>
          <p:spPr>
            <a:xfrm>
              <a:off x="0" y="-57150"/>
              <a:ext cx="2723573" cy="127145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739973" y="226514"/>
            <a:ext cx="16808053" cy="1811020"/>
          </a:xfrm>
          <a:prstGeom prst="rect">
            <a:avLst/>
          </a:prstGeom>
        </p:spPr>
        <p:txBody>
          <a:bodyPr anchor="t" rtlCol="false" tIns="0" lIns="0" bIns="0" rIns="0">
            <a:spAutoFit/>
          </a:bodyPr>
          <a:lstStyle/>
          <a:p>
            <a:pPr algn="ctr">
              <a:lnSpc>
                <a:spcPts val="7279"/>
              </a:lnSpc>
              <a:spcBef>
                <a:spcPct val="0"/>
              </a:spcBef>
            </a:pPr>
            <a:r>
              <a:rPr lang="en-US" sz="5199">
                <a:solidFill>
                  <a:srgbClr val="6DA7CC"/>
                </a:solidFill>
                <a:latin typeface="Sniglet"/>
                <a:ea typeface="Sniglet"/>
                <a:cs typeface="Sniglet"/>
                <a:sym typeface="Sniglet"/>
              </a:rPr>
              <a:t>Impact of Segmentation on Recommendations</a:t>
            </a:r>
          </a:p>
          <a:p>
            <a:pPr algn="ctr">
              <a:lnSpc>
                <a:spcPts val="7279"/>
              </a:lnSpc>
              <a:spcBef>
                <a:spcPct val="0"/>
              </a:spcBef>
            </a:pPr>
            <a:r>
              <a:rPr lang="en-US" sz="5199">
                <a:solidFill>
                  <a:srgbClr val="6DA7CC"/>
                </a:solidFill>
                <a:latin typeface="Sniglet"/>
                <a:ea typeface="Sniglet"/>
                <a:cs typeface="Sniglet"/>
                <a:sym typeface="Sniglet"/>
              </a:rPr>
              <a:t> category by targeting sporty customers more effectively.</a:t>
            </a:r>
          </a:p>
        </p:txBody>
      </p:sp>
      <p:sp>
        <p:nvSpPr>
          <p:cNvPr name="TextBox 6" id="6"/>
          <p:cNvSpPr txBox="true"/>
          <p:nvPr/>
        </p:nvSpPr>
        <p:spPr>
          <a:xfrm rot="0">
            <a:off x="1028700" y="4343821"/>
            <a:ext cx="10024166" cy="458724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ns Bold"/>
                <a:ea typeface="Open Sans Bold"/>
                <a:cs typeface="Open Sans Bold"/>
                <a:sym typeface="Open Sans Bold"/>
              </a:rPr>
              <a:t>With these </a:t>
            </a:r>
            <a:r>
              <a:rPr lang="en-US" b="true" sz="2400">
                <a:solidFill>
                  <a:srgbClr val="000000"/>
                </a:solidFill>
                <a:latin typeface="Open Sans Bold"/>
                <a:ea typeface="Open Sans Bold"/>
                <a:cs typeface="Open Sans Bold"/>
                <a:sym typeface="Open Sans Bold"/>
              </a:rPr>
              <a:t>observations, we can improve recommendations:</a:t>
            </a:r>
          </a:p>
          <a:p>
            <a:pPr algn="ctr">
              <a:lnSpc>
                <a:spcPts val="3359"/>
              </a:lnSpc>
              <a:spcBef>
                <a:spcPct val="0"/>
              </a:spcBef>
            </a:pPr>
            <a:r>
              <a:rPr lang="en-US" b="true" sz="2400">
                <a:solidFill>
                  <a:srgbClr val="000000"/>
                </a:solidFill>
                <a:latin typeface="Open Sans Bold"/>
                <a:ea typeface="Open Sans Bold"/>
                <a:cs typeface="Open Sans Bold"/>
                <a:sym typeface="Open Sans Bold"/>
              </a:rPr>
              <a:t>For women (~76% of customers), recommendations should prioritize "Ladieswear" and "Baby/Children" items.</a:t>
            </a:r>
          </a:p>
          <a:p>
            <a:pPr algn="ctr">
              <a:lnSpc>
                <a:spcPts val="3359"/>
              </a:lnSpc>
              <a:spcBef>
                <a:spcPct val="0"/>
              </a:spcBef>
            </a:pPr>
            <a:r>
              <a:rPr lang="en-US" b="true" sz="2400">
                <a:solidFill>
                  <a:srgbClr val="000000"/>
                </a:solidFill>
                <a:latin typeface="Open Sans Bold"/>
                <a:ea typeface="Open Sans Bold"/>
                <a:cs typeface="Open Sans Bold"/>
                <a:sym typeface="Open Sans Bold"/>
              </a:rPr>
              <a:t>For young customers (~14%), recommendations can include more trendy or youth-oriented fashion items.</a:t>
            </a:r>
          </a:p>
          <a:p>
            <a:pPr algn="ctr">
              <a:lnSpc>
                <a:spcPts val="3359"/>
              </a:lnSpc>
              <a:spcBef>
                <a:spcPct val="0"/>
              </a:spcBef>
            </a:pPr>
            <a:r>
              <a:rPr lang="en-US" b="true" sz="2400">
                <a:solidFill>
                  <a:srgbClr val="000000"/>
                </a:solidFill>
                <a:latin typeface="Open Sans Bold"/>
                <a:ea typeface="Open Sans Bold"/>
                <a:cs typeface="Open Sans Bold"/>
                <a:sym typeface="Open Sans Bold"/>
              </a:rPr>
              <a:t>Customers purchasing "Baby/Children" products can be classified as parents ("Have-kids"), optimizing recommendations for this segment.</a:t>
            </a:r>
          </a:p>
          <a:p>
            <a:pPr algn="ctr">
              <a:lnSpc>
                <a:spcPts val="3359"/>
              </a:lnSpc>
              <a:spcBef>
                <a:spcPct val="0"/>
              </a:spcBef>
            </a:pPr>
            <a:r>
              <a:rPr lang="en-US" b="true" sz="2400">
                <a:solidFill>
                  <a:srgbClr val="000000"/>
                </a:solidFill>
                <a:latin typeface="Open Sans Bold"/>
                <a:ea typeface="Open Sans Bold"/>
                <a:cs typeface="Open Sans Bold"/>
                <a:sym typeface="Open Sans Bold"/>
              </a:rPr>
              <a:t>Adding data on sports preferences could help refine recommendations for the "Sports"</a:t>
            </a:r>
          </a:p>
          <a:p>
            <a:pPr algn="ctr">
              <a:lnSpc>
                <a:spcPts val="335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1437725" y="4931139"/>
            <a:ext cx="15412549" cy="5355861"/>
          </a:xfrm>
          <a:custGeom>
            <a:avLst/>
            <a:gdLst/>
            <a:ahLst/>
            <a:cxnLst/>
            <a:rect r="r" b="b" t="t" l="l"/>
            <a:pathLst>
              <a:path h="5355861" w="15412549">
                <a:moveTo>
                  <a:pt x="0" y="0"/>
                </a:moveTo>
                <a:lnTo>
                  <a:pt x="15412550" y="0"/>
                </a:lnTo>
                <a:lnTo>
                  <a:pt x="15412550" y="5355861"/>
                </a:lnTo>
                <a:lnTo>
                  <a:pt x="0" y="5355861"/>
                </a:lnTo>
                <a:lnTo>
                  <a:pt x="0" y="0"/>
                </a:lnTo>
                <a:close/>
              </a:path>
            </a:pathLst>
          </a:custGeom>
          <a:blipFill>
            <a:blip r:embed="rId2"/>
            <a:stretch>
              <a:fillRect l="0" t="0" r="0" b="0"/>
            </a:stretch>
          </a:blipFill>
        </p:spPr>
      </p:sp>
      <p:sp>
        <p:nvSpPr>
          <p:cNvPr name="TextBox 3" id="3"/>
          <p:cNvSpPr txBox="true"/>
          <p:nvPr/>
        </p:nvSpPr>
        <p:spPr>
          <a:xfrm rot="0">
            <a:off x="-2730234" y="962025"/>
            <a:ext cx="11364133" cy="613411"/>
          </a:xfrm>
          <a:prstGeom prst="rect">
            <a:avLst/>
          </a:prstGeom>
        </p:spPr>
        <p:txBody>
          <a:bodyPr anchor="t" rtlCol="false" tIns="0" lIns="0" bIns="0" rIns="0">
            <a:spAutoFit/>
          </a:bodyPr>
          <a:lstStyle/>
          <a:p>
            <a:pPr algn="ctr">
              <a:lnSpc>
                <a:spcPts val="5039"/>
              </a:lnSpc>
              <a:spcBef>
                <a:spcPct val="0"/>
              </a:spcBef>
            </a:pPr>
            <a:r>
              <a:rPr lang="en-US" sz="3599">
                <a:solidFill>
                  <a:srgbClr val="6DA7CC"/>
                </a:solidFill>
                <a:latin typeface="Sniglet"/>
                <a:ea typeface="Sniglet"/>
                <a:cs typeface="Sniglet"/>
                <a:sym typeface="Sniglet"/>
              </a:rPr>
              <a:t>6</a:t>
            </a:r>
            <a:r>
              <a:rPr lang="en-US" sz="3599">
                <a:solidFill>
                  <a:srgbClr val="6DA7CC"/>
                </a:solidFill>
                <a:latin typeface="Sniglet"/>
                <a:ea typeface="Sniglet"/>
                <a:cs typeface="Sniglet"/>
                <a:sym typeface="Sniglet"/>
              </a:rPr>
              <a:t>. CHALLENGES</a:t>
            </a:r>
          </a:p>
        </p:txBody>
      </p:sp>
      <p:sp>
        <p:nvSpPr>
          <p:cNvPr name="TextBox 4" id="4"/>
          <p:cNvSpPr txBox="true"/>
          <p:nvPr/>
        </p:nvSpPr>
        <p:spPr>
          <a:xfrm rot="0">
            <a:off x="317840" y="1670368"/>
            <a:ext cx="9071584" cy="448310"/>
          </a:xfrm>
          <a:prstGeom prst="rect">
            <a:avLst/>
          </a:prstGeom>
        </p:spPr>
        <p:txBody>
          <a:bodyPr anchor="t" rtlCol="false" tIns="0" lIns="0" bIns="0" rIns="0">
            <a:spAutoFit/>
          </a:bodyPr>
          <a:lstStyle/>
          <a:p>
            <a:pPr algn="ctr">
              <a:lnSpc>
                <a:spcPts val="3640"/>
              </a:lnSpc>
              <a:spcBef>
                <a:spcPct val="0"/>
              </a:spcBef>
            </a:pPr>
            <a:r>
              <a:rPr lang="en-US" b="true" sz="2600">
                <a:solidFill>
                  <a:srgbClr val="000000"/>
                </a:solidFill>
                <a:latin typeface="Open Sans Bold"/>
                <a:ea typeface="Open Sans Bold"/>
                <a:cs typeface="Open Sans Bold"/>
                <a:sym typeface="Open Sans Bold"/>
              </a:rPr>
              <a:t>1. Deprecated append() Method in Pandas</a:t>
            </a:r>
          </a:p>
        </p:txBody>
      </p:sp>
      <p:sp>
        <p:nvSpPr>
          <p:cNvPr name="TextBox 5" id="5"/>
          <p:cNvSpPr txBox="true"/>
          <p:nvPr/>
        </p:nvSpPr>
        <p:spPr>
          <a:xfrm rot="0">
            <a:off x="1437725" y="2232660"/>
            <a:ext cx="14876449" cy="2910840"/>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Open Sans Bold"/>
                <a:ea typeface="Open Sans Bold"/>
                <a:cs typeface="Open Sans Bold"/>
                <a:sym typeface="Open Sans Bold"/>
              </a:rPr>
              <a:t>Issue:</a:t>
            </a:r>
          </a:p>
          <a:p>
            <a:pPr algn="l">
              <a:lnSpc>
                <a:spcPts val="3360"/>
              </a:lnSpc>
              <a:spcBef>
                <a:spcPct val="0"/>
              </a:spcBef>
            </a:pPr>
            <a:r>
              <a:rPr lang="en-US" sz="2400">
                <a:solidFill>
                  <a:srgbClr val="000000"/>
                </a:solidFill>
                <a:latin typeface="Open Sans"/>
                <a:ea typeface="Open Sans"/>
                <a:cs typeface="Open Sans"/>
                <a:sym typeface="Open Sans"/>
              </a:rPr>
              <a:t> Original code used DataFrame.append(), which is deprecated and removed in pandas 2.0.</a:t>
            </a:r>
          </a:p>
          <a:p>
            <a:pPr algn="l">
              <a:lnSpc>
                <a:spcPts val="3360"/>
              </a:lnSpc>
              <a:spcBef>
                <a:spcPct val="0"/>
              </a:spcBef>
            </a:pPr>
            <a:r>
              <a:rPr lang="en-US" b="true" sz="2400">
                <a:solidFill>
                  <a:srgbClr val="000000"/>
                </a:solidFill>
                <a:latin typeface="Open Sans Bold"/>
                <a:ea typeface="Open Sans Bold"/>
                <a:cs typeface="Open Sans Bold"/>
                <a:sym typeface="Open Sans Bold"/>
              </a:rPr>
              <a:t>Effect:</a:t>
            </a:r>
          </a:p>
          <a:p>
            <a:pPr algn="l">
              <a:lnSpc>
                <a:spcPts val="3360"/>
              </a:lnSpc>
              <a:spcBef>
                <a:spcPct val="0"/>
              </a:spcBef>
            </a:pPr>
            <a:r>
              <a:rPr lang="en-US" sz="2400">
                <a:solidFill>
                  <a:srgbClr val="000000"/>
                </a:solidFill>
                <a:latin typeface="Open Sans"/>
                <a:ea typeface="Open Sans"/>
                <a:cs typeface="Open Sans"/>
                <a:sym typeface="Open Sans"/>
              </a:rPr>
              <a:t> Code fails to run on platforms like Google Colab using newer pandas versions.</a:t>
            </a:r>
          </a:p>
          <a:p>
            <a:pPr algn="l">
              <a:lnSpc>
                <a:spcPts val="3360"/>
              </a:lnSpc>
              <a:spcBef>
                <a:spcPct val="0"/>
              </a:spcBef>
            </a:pPr>
            <a:r>
              <a:rPr lang="en-US" b="true" sz="2400">
                <a:solidFill>
                  <a:srgbClr val="000000"/>
                </a:solidFill>
                <a:latin typeface="Open Sans Bold"/>
                <a:ea typeface="Open Sans Bold"/>
                <a:cs typeface="Open Sans Bold"/>
                <a:sym typeface="Open Sans Bold"/>
              </a:rPr>
              <a:t>Fix:</a:t>
            </a:r>
          </a:p>
          <a:p>
            <a:pPr algn="l">
              <a:lnSpc>
                <a:spcPts val="3360"/>
              </a:lnSpc>
              <a:spcBef>
                <a:spcPct val="0"/>
              </a:spcBef>
            </a:pPr>
            <a:r>
              <a:rPr lang="en-US" sz="2400">
                <a:solidFill>
                  <a:srgbClr val="000000"/>
                </a:solidFill>
                <a:latin typeface="Open Sans"/>
                <a:ea typeface="Open Sans"/>
                <a:cs typeface="Open Sans"/>
                <a:sym typeface="Open Sans"/>
              </a:rPr>
              <a:t> Replaced append() with pd.concat([...], ignore_index=True) to ensure compatibility.</a:t>
            </a:r>
          </a:p>
          <a:p>
            <a:pPr algn="l">
              <a:lnSpc>
                <a:spcPts val="336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93600"/>
            <a:ext cx="6893254" cy="6893254"/>
          </a:xfrm>
          <a:custGeom>
            <a:avLst/>
            <a:gdLst/>
            <a:ahLst/>
            <a:cxnLst/>
            <a:rect r="r" b="b" t="t" l="l"/>
            <a:pathLst>
              <a:path h="6893254" w="6893254">
                <a:moveTo>
                  <a:pt x="0" y="0"/>
                </a:moveTo>
                <a:lnTo>
                  <a:pt x="6893254" y="0"/>
                </a:lnTo>
                <a:lnTo>
                  <a:pt x="6893254" y="6893254"/>
                </a:lnTo>
                <a:lnTo>
                  <a:pt x="0" y="6893254"/>
                </a:lnTo>
                <a:lnTo>
                  <a:pt x="0" y="0"/>
                </a:lnTo>
                <a:close/>
              </a:path>
            </a:pathLst>
          </a:custGeom>
          <a:blipFill>
            <a:blip r:embed="rId2"/>
            <a:stretch>
              <a:fillRect l="0" t="0" r="0" b="0"/>
            </a:stretch>
          </a:blipFill>
        </p:spPr>
      </p:sp>
      <p:sp>
        <p:nvSpPr>
          <p:cNvPr name="TextBox 3" id="3"/>
          <p:cNvSpPr txBox="true"/>
          <p:nvPr/>
        </p:nvSpPr>
        <p:spPr>
          <a:xfrm rot="0">
            <a:off x="9144000" y="1465535"/>
            <a:ext cx="8815031" cy="7397796"/>
          </a:xfrm>
          <a:prstGeom prst="rect">
            <a:avLst/>
          </a:prstGeom>
        </p:spPr>
        <p:txBody>
          <a:bodyPr anchor="t" rtlCol="false" tIns="0" lIns="0" bIns="0" rIns="0">
            <a:spAutoFit/>
          </a:bodyPr>
          <a:lstStyle/>
          <a:p>
            <a:pPr algn="l">
              <a:lnSpc>
                <a:spcPts val="4897"/>
              </a:lnSpc>
              <a:spcBef>
                <a:spcPct val="0"/>
              </a:spcBef>
            </a:pPr>
            <a:r>
              <a:rPr lang="en-US" b="true" sz="3498">
                <a:solidFill>
                  <a:srgbClr val="000000"/>
                </a:solidFill>
                <a:latin typeface="Open Sans Bold"/>
                <a:ea typeface="Open Sans Bold"/>
                <a:cs typeface="Open Sans Bold"/>
                <a:sym typeface="Open Sans Bold"/>
              </a:rPr>
              <a:t>1. Introduction</a:t>
            </a:r>
          </a:p>
          <a:p>
            <a:pPr algn="l" marL="755262" indent="-377631" lvl="1">
              <a:lnSpc>
                <a:spcPts val="4897"/>
              </a:lnSpc>
              <a:spcBef>
                <a:spcPct val="0"/>
              </a:spcBef>
              <a:buFont typeface="Arial"/>
              <a:buChar char="•"/>
            </a:pPr>
            <a:r>
              <a:rPr lang="en-US" sz="3498">
                <a:solidFill>
                  <a:srgbClr val="000000"/>
                </a:solidFill>
                <a:latin typeface="Open Sans"/>
                <a:ea typeface="Open Sans"/>
                <a:cs typeface="Open Sans"/>
                <a:sym typeface="Open Sans"/>
              </a:rPr>
              <a:t>Project overview</a:t>
            </a:r>
          </a:p>
          <a:p>
            <a:pPr algn="l" marL="755262" indent="-377631" lvl="1">
              <a:lnSpc>
                <a:spcPts val="4897"/>
              </a:lnSpc>
              <a:spcBef>
                <a:spcPct val="0"/>
              </a:spcBef>
              <a:buFont typeface="Arial"/>
              <a:buChar char="•"/>
            </a:pPr>
            <a:r>
              <a:rPr lang="en-US" sz="3498">
                <a:solidFill>
                  <a:srgbClr val="000000"/>
                </a:solidFill>
                <a:latin typeface="Open Sans"/>
                <a:ea typeface="Open Sans"/>
                <a:cs typeface="Open Sans"/>
                <a:sym typeface="Open Sans"/>
              </a:rPr>
              <a:t>Why Segment-Based Recommendation</a:t>
            </a:r>
          </a:p>
          <a:p>
            <a:pPr algn="l">
              <a:lnSpc>
                <a:spcPts val="4897"/>
              </a:lnSpc>
              <a:spcBef>
                <a:spcPct val="0"/>
              </a:spcBef>
            </a:pPr>
            <a:r>
              <a:rPr lang="en-US" b="true" sz="3498">
                <a:solidFill>
                  <a:srgbClr val="000000"/>
                </a:solidFill>
                <a:latin typeface="Open Sans Bold"/>
                <a:ea typeface="Open Sans Bold"/>
                <a:cs typeface="Open Sans Bold"/>
                <a:sym typeface="Open Sans Bold"/>
              </a:rPr>
              <a:t>2. Problem statement</a:t>
            </a:r>
          </a:p>
          <a:p>
            <a:pPr algn="l" marL="755262" indent="-377631" lvl="1">
              <a:lnSpc>
                <a:spcPts val="4897"/>
              </a:lnSpc>
              <a:spcBef>
                <a:spcPct val="0"/>
              </a:spcBef>
              <a:buFont typeface="Arial"/>
              <a:buChar char="•"/>
            </a:pPr>
            <a:r>
              <a:rPr lang="en-US" sz="3498">
                <a:solidFill>
                  <a:srgbClr val="000000"/>
                </a:solidFill>
                <a:latin typeface="Open Sans"/>
                <a:ea typeface="Open Sans"/>
                <a:cs typeface="Open Sans"/>
                <a:sym typeface="Open Sans"/>
              </a:rPr>
              <a:t>Introduction to dataset </a:t>
            </a:r>
          </a:p>
          <a:p>
            <a:pPr algn="l" marL="755262" indent="-377631" lvl="1">
              <a:lnSpc>
                <a:spcPts val="4897"/>
              </a:lnSpc>
              <a:spcBef>
                <a:spcPct val="0"/>
              </a:spcBef>
              <a:buFont typeface="Arial"/>
              <a:buChar char="•"/>
            </a:pPr>
            <a:r>
              <a:rPr lang="en-US" sz="3498">
                <a:solidFill>
                  <a:srgbClr val="000000"/>
                </a:solidFill>
                <a:latin typeface="Open Sans"/>
                <a:ea typeface="Open Sans"/>
                <a:cs typeface="Open Sans"/>
                <a:sym typeface="Open Sans"/>
              </a:rPr>
              <a:t>Expected output</a:t>
            </a:r>
          </a:p>
          <a:p>
            <a:pPr algn="l">
              <a:lnSpc>
                <a:spcPts val="4897"/>
              </a:lnSpc>
              <a:spcBef>
                <a:spcPct val="0"/>
              </a:spcBef>
            </a:pPr>
            <a:r>
              <a:rPr lang="en-US" b="true" sz="3498">
                <a:solidFill>
                  <a:srgbClr val="000000"/>
                </a:solidFill>
                <a:latin typeface="Open Sans Bold"/>
                <a:ea typeface="Open Sans Bold"/>
                <a:cs typeface="Open Sans Bold"/>
                <a:sym typeface="Open Sans Bold"/>
              </a:rPr>
              <a:t>3. Model Development</a:t>
            </a:r>
          </a:p>
          <a:p>
            <a:pPr algn="l" marL="755262" indent="-377631" lvl="1">
              <a:lnSpc>
                <a:spcPts val="4897"/>
              </a:lnSpc>
              <a:spcBef>
                <a:spcPct val="0"/>
              </a:spcBef>
              <a:buFont typeface="Arial"/>
              <a:buChar char="•"/>
            </a:pPr>
            <a:r>
              <a:rPr lang="en-US" sz="3498">
                <a:solidFill>
                  <a:srgbClr val="000000"/>
                </a:solidFill>
                <a:latin typeface="Open Sans"/>
                <a:ea typeface="Open Sans"/>
                <a:cs typeface="Open Sans"/>
                <a:sym typeface="Open Sans"/>
              </a:rPr>
              <a:t>Model description, how it works?</a:t>
            </a:r>
          </a:p>
          <a:p>
            <a:pPr algn="l">
              <a:lnSpc>
                <a:spcPts val="4897"/>
              </a:lnSpc>
              <a:spcBef>
                <a:spcPct val="0"/>
              </a:spcBef>
            </a:pPr>
            <a:r>
              <a:rPr lang="en-US" b="true" sz="3498">
                <a:solidFill>
                  <a:srgbClr val="000000"/>
                </a:solidFill>
                <a:latin typeface="Open Sans Bold"/>
                <a:ea typeface="Open Sans Bold"/>
                <a:cs typeface="Open Sans Bold"/>
                <a:sym typeface="Open Sans Bold"/>
              </a:rPr>
              <a:t>4. Technical Details (Step-by-Step) </a:t>
            </a:r>
          </a:p>
          <a:p>
            <a:pPr algn="l">
              <a:lnSpc>
                <a:spcPts val="4897"/>
              </a:lnSpc>
              <a:spcBef>
                <a:spcPct val="0"/>
              </a:spcBef>
            </a:pPr>
            <a:r>
              <a:rPr lang="en-US" b="true" sz="3498">
                <a:solidFill>
                  <a:srgbClr val="000000"/>
                </a:solidFill>
                <a:latin typeface="Open Sans Bold"/>
                <a:ea typeface="Open Sans Bold"/>
                <a:cs typeface="Open Sans Bold"/>
                <a:sym typeface="Open Sans Bold"/>
              </a:rPr>
              <a:t>5. Results </a:t>
            </a:r>
          </a:p>
          <a:p>
            <a:pPr algn="l">
              <a:lnSpc>
                <a:spcPts val="4897"/>
              </a:lnSpc>
              <a:spcBef>
                <a:spcPct val="0"/>
              </a:spcBef>
            </a:pPr>
            <a:r>
              <a:rPr lang="en-US" b="true" sz="3498">
                <a:solidFill>
                  <a:srgbClr val="000000"/>
                </a:solidFill>
                <a:latin typeface="Open Sans Bold"/>
                <a:ea typeface="Open Sans Bold"/>
                <a:cs typeface="Open Sans Bold"/>
                <a:sym typeface="Open Sans Bold"/>
              </a:rPr>
              <a:t>6. Challenges encountered</a:t>
            </a:r>
          </a:p>
          <a:p>
            <a:pPr algn="l">
              <a:lnSpc>
                <a:spcPts val="4897"/>
              </a:lnSpc>
              <a:spcBef>
                <a:spcPct val="0"/>
              </a:spcBef>
            </a:pPr>
          </a:p>
        </p:txBody>
      </p:sp>
      <p:sp>
        <p:nvSpPr>
          <p:cNvPr name="TextBox 4" id="4"/>
          <p:cNvSpPr txBox="true"/>
          <p:nvPr/>
        </p:nvSpPr>
        <p:spPr>
          <a:xfrm rot="0">
            <a:off x="2875591" y="922927"/>
            <a:ext cx="2708196" cy="1085215"/>
          </a:xfrm>
          <a:prstGeom prst="rect">
            <a:avLst/>
          </a:prstGeom>
        </p:spPr>
        <p:txBody>
          <a:bodyPr anchor="t" rtlCol="false" tIns="0" lIns="0" bIns="0" rIns="0">
            <a:spAutoFit/>
          </a:bodyPr>
          <a:lstStyle/>
          <a:p>
            <a:pPr algn="ctr">
              <a:lnSpc>
                <a:spcPts val="8959"/>
              </a:lnSpc>
              <a:spcBef>
                <a:spcPct val="0"/>
              </a:spcBef>
            </a:pPr>
            <a:r>
              <a:rPr lang="en-US" sz="6399">
                <a:solidFill>
                  <a:srgbClr val="6DA7CC"/>
                </a:solidFill>
                <a:latin typeface="Sniglet"/>
                <a:ea typeface="Sniglet"/>
                <a:cs typeface="Sniglet"/>
                <a:sym typeface="Sniglet"/>
              </a:rPr>
              <a:t>Outline: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TextBox 2" id="2"/>
          <p:cNvSpPr txBox="true"/>
          <p:nvPr/>
        </p:nvSpPr>
        <p:spPr>
          <a:xfrm rot="0">
            <a:off x="1584297" y="1985566"/>
            <a:ext cx="12417183" cy="12335510"/>
          </a:xfrm>
          <a:prstGeom prst="rect">
            <a:avLst/>
          </a:prstGeom>
        </p:spPr>
        <p:txBody>
          <a:bodyPr anchor="t" rtlCol="false" tIns="0" lIns="0" bIns="0" rIns="0">
            <a:spAutoFit/>
          </a:bodyPr>
          <a:lstStyle/>
          <a:p>
            <a:pPr algn="l">
              <a:lnSpc>
                <a:spcPts val="3640"/>
              </a:lnSpc>
            </a:pPr>
            <a:r>
              <a:rPr lang="en-US" sz="2600">
                <a:solidFill>
                  <a:srgbClr val="000000"/>
                </a:solidFill>
                <a:latin typeface="Open Sans"/>
                <a:ea typeface="Open Sans"/>
                <a:cs typeface="Open Sans"/>
                <a:sym typeface="Open Sans"/>
              </a:rPr>
              <a:t>Issue:</a:t>
            </a:r>
          </a:p>
          <a:p>
            <a:pPr algn="l">
              <a:lnSpc>
                <a:spcPts val="3640"/>
              </a:lnSpc>
            </a:pPr>
            <a:r>
              <a:rPr lang="en-US" sz="2600">
                <a:solidFill>
                  <a:srgbClr val="000000"/>
                </a:solidFill>
                <a:latin typeface="Open Sans"/>
                <a:ea typeface="Open Sans"/>
                <a:cs typeface="Open Sans"/>
                <a:sym typeface="Open Sans"/>
              </a:rPr>
              <a:t> We attempted to use the Kaggle API to download the dataset and input the code below:</a:t>
            </a:r>
          </a:p>
          <a:p>
            <a:pPr algn="l">
              <a:lnSpc>
                <a:spcPts val="3640"/>
              </a:lnSpc>
            </a:pPr>
          </a:p>
          <a:p>
            <a:pPr algn="l">
              <a:lnSpc>
                <a:spcPts val="3640"/>
              </a:lnSpc>
            </a:pPr>
            <a:r>
              <a:rPr lang="en-US" sz="2600" b="true">
                <a:solidFill>
                  <a:srgbClr val="000000"/>
                </a:solidFill>
                <a:latin typeface="Open Sans Bold"/>
                <a:ea typeface="Open Sans Bold"/>
                <a:cs typeface="Open Sans Bold"/>
                <a:sym typeface="Open Sans Bold"/>
              </a:rPr>
              <a:t>submission = pd.read_csv('../input/h-and-m-personalized-fashion-recommendations/sample_submission.csv')</a:t>
            </a:r>
          </a:p>
          <a:p>
            <a:pPr algn="l">
              <a:lnSpc>
                <a:spcPts val="3640"/>
              </a:lnSpc>
            </a:pPr>
          </a:p>
          <a:p>
            <a:pPr algn="l">
              <a:lnSpc>
                <a:spcPts val="3640"/>
              </a:lnSpc>
            </a:pPr>
          </a:p>
          <a:p>
            <a:pPr algn="l">
              <a:lnSpc>
                <a:spcPts val="3640"/>
              </a:lnSpc>
            </a:pPr>
          </a:p>
          <a:p>
            <a:pPr algn="l">
              <a:lnSpc>
                <a:spcPts val="3640"/>
              </a:lnSpc>
            </a:pPr>
            <a:r>
              <a:rPr lang="en-US" sz="2600">
                <a:solidFill>
                  <a:srgbClr val="000000"/>
                </a:solidFill>
                <a:latin typeface="Open Sans"/>
                <a:ea typeface="Open Sans"/>
                <a:cs typeface="Open Sans"/>
                <a:sym typeface="Open Sans"/>
              </a:rPr>
              <a:t>Problem:</a:t>
            </a:r>
          </a:p>
          <a:p>
            <a:pPr algn="l">
              <a:lnSpc>
                <a:spcPts val="3640"/>
              </a:lnSpc>
            </a:pPr>
            <a:r>
              <a:rPr lang="en-US" sz="2600">
                <a:solidFill>
                  <a:srgbClr val="000000"/>
                </a:solidFill>
                <a:latin typeface="Open Sans"/>
                <a:ea typeface="Open Sans"/>
                <a:cs typeface="Open Sans"/>
                <a:sym typeface="Open Sans"/>
              </a:rPr>
              <a:t> Since the Kaggle competition has ended, the API no longer supports downloading the full dataset. As a result, we encountered authentication errors and missing file issues.</a:t>
            </a:r>
          </a:p>
          <a:p>
            <a:pPr algn="l">
              <a:lnSpc>
                <a:spcPts val="3640"/>
              </a:lnSpc>
            </a:pPr>
          </a:p>
          <a:p>
            <a:pPr algn="l">
              <a:lnSpc>
                <a:spcPts val="3640"/>
              </a:lnSpc>
            </a:pPr>
            <a:r>
              <a:rPr lang="en-US" sz="2600">
                <a:solidFill>
                  <a:srgbClr val="000000"/>
                </a:solidFill>
                <a:latin typeface="Open Sans"/>
                <a:ea typeface="Open Sans"/>
                <a:cs typeface="Open Sans"/>
                <a:sym typeface="Open Sans"/>
              </a:rPr>
              <a:t>Solution:</a:t>
            </a:r>
          </a:p>
          <a:p>
            <a:pPr algn="l">
              <a:lnSpc>
                <a:spcPts val="3640"/>
              </a:lnSpc>
            </a:pPr>
            <a:r>
              <a:rPr lang="en-US" sz="2600">
                <a:solidFill>
                  <a:srgbClr val="000000"/>
                </a:solidFill>
                <a:latin typeface="Open Sans"/>
                <a:ea typeface="Open Sans"/>
                <a:cs typeface="Open Sans"/>
                <a:sym typeface="Open Sans"/>
              </a:rPr>
              <a:t>To resolve this, we manually downloaded the dataset from Kaggle and uploaded it to our Google Drive. We then accessed it via Google Colab using drive.mount() and specified the file paths accordingly.</a:t>
            </a:r>
          </a:p>
          <a:p>
            <a:pPr algn="l">
              <a:lnSpc>
                <a:spcPts val="3640"/>
              </a:lnSpc>
            </a:pPr>
          </a:p>
          <a:p>
            <a:pPr algn="l">
              <a:lnSpc>
                <a:spcPts val="3640"/>
              </a:lnSpc>
            </a:pPr>
          </a:p>
          <a:p>
            <a:pPr algn="l">
              <a:lnSpc>
                <a:spcPts val="3640"/>
              </a:lnSpc>
            </a:pPr>
          </a:p>
          <a:p>
            <a:pPr algn="l">
              <a:lnSpc>
                <a:spcPts val="3640"/>
              </a:lnSpc>
            </a:pPr>
          </a:p>
          <a:p>
            <a:pPr algn="l">
              <a:lnSpc>
                <a:spcPts val="3640"/>
              </a:lnSpc>
            </a:pPr>
          </a:p>
          <a:p>
            <a:pPr algn="l">
              <a:lnSpc>
                <a:spcPts val="3640"/>
              </a:lnSpc>
            </a:pPr>
          </a:p>
          <a:p>
            <a:pPr algn="l">
              <a:lnSpc>
                <a:spcPts val="3640"/>
              </a:lnSpc>
            </a:pPr>
          </a:p>
          <a:p>
            <a:pPr algn="l">
              <a:lnSpc>
                <a:spcPts val="3640"/>
              </a:lnSpc>
              <a:spcBef>
                <a:spcPct val="0"/>
              </a:spcBef>
            </a:pPr>
          </a:p>
          <a:p>
            <a:pPr algn="l">
              <a:lnSpc>
                <a:spcPts val="3640"/>
              </a:lnSpc>
              <a:spcBef>
                <a:spcPct val="0"/>
              </a:spcBef>
            </a:pPr>
          </a:p>
        </p:txBody>
      </p:sp>
      <p:sp>
        <p:nvSpPr>
          <p:cNvPr name="Freeform 3" id="3"/>
          <p:cNvSpPr/>
          <p:nvPr/>
        </p:nvSpPr>
        <p:spPr>
          <a:xfrm flipH="false" flipV="false" rot="0">
            <a:off x="14360206" y="3155699"/>
            <a:ext cx="3335298" cy="3243247"/>
          </a:xfrm>
          <a:custGeom>
            <a:avLst/>
            <a:gdLst/>
            <a:ahLst/>
            <a:cxnLst/>
            <a:rect r="r" b="b" t="t" l="l"/>
            <a:pathLst>
              <a:path h="3243247" w="3335298">
                <a:moveTo>
                  <a:pt x="0" y="0"/>
                </a:moveTo>
                <a:lnTo>
                  <a:pt x="3335297" y="0"/>
                </a:lnTo>
                <a:lnTo>
                  <a:pt x="3335297" y="3243247"/>
                </a:lnTo>
                <a:lnTo>
                  <a:pt x="0" y="3243247"/>
                </a:lnTo>
                <a:lnTo>
                  <a:pt x="0" y="0"/>
                </a:lnTo>
                <a:close/>
              </a:path>
            </a:pathLst>
          </a:custGeom>
          <a:blipFill>
            <a:blip r:embed="rId2"/>
            <a:stretch>
              <a:fillRect l="-37414" t="0" r="-37792" b="0"/>
            </a:stretch>
          </a:blipFill>
        </p:spPr>
      </p:sp>
      <p:sp>
        <p:nvSpPr>
          <p:cNvPr name="TextBox 4" id="4"/>
          <p:cNvSpPr txBox="true"/>
          <p:nvPr/>
        </p:nvSpPr>
        <p:spPr>
          <a:xfrm rot="0">
            <a:off x="-2730234" y="962025"/>
            <a:ext cx="11364133" cy="613411"/>
          </a:xfrm>
          <a:prstGeom prst="rect">
            <a:avLst/>
          </a:prstGeom>
        </p:spPr>
        <p:txBody>
          <a:bodyPr anchor="t" rtlCol="false" tIns="0" lIns="0" bIns="0" rIns="0">
            <a:spAutoFit/>
          </a:bodyPr>
          <a:lstStyle/>
          <a:p>
            <a:pPr algn="ctr">
              <a:lnSpc>
                <a:spcPts val="5039"/>
              </a:lnSpc>
              <a:spcBef>
                <a:spcPct val="0"/>
              </a:spcBef>
            </a:pPr>
            <a:r>
              <a:rPr lang="en-US" sz="3599">
                <a:solidFill>
                  <a:srgbClr val="6DA7CC"/>
                </a:solidFill>
                <a:latin typeface="Sniglet"/>
                <a:ea typeface="Sniglet"/>
                <a:cs typeface="Sniglet"/>
                <a:sym typeface="Sniglet"/>
              </a:rPr>
              <a:t>6</a:t>
            </a:r>
            <a:r>
              <a:rPr lang="en-US" sz="3599">
                <a:solidFill>
                  <a:srgbClr val="6DA7CC"/>
                </a:solidFill>
                <a:latin typeface="Sniglet"/>
                <a:ea typeface="Sniglet"/>
                <a:cs typeface="Sniglet"/>
                <a:sym typeface="Sniglet"/>
              </a:rPr>
              <a:t>. CHALLENGES</a:t>
            </a:r>
          </a:p>
        </p:txBody>
      </p:sp>
      <p:sp>
        <p:nvSpPr>
          <p:cNvPr name="TextBox 5" id="5"/>
          <p:cNvSpPr txBox="true"/>
          <p:nvPr/>
        </p:nvSpPr>
        <p:spPr>
          <a:xfrm rot="0">
            <a:off x="1028700" y="1594406"/>
            <a:ext cx="9071584" cy="448310"/>
          </a:xfrm>
          <a:prstGeom prst="rect">
            <a:avLst/>
          </a:prstGeom>
        </p:spPr>
        <p:txBody>
          <a:bodyPr anchor="t" rtlCol="false" tIns="0" lIns="0" bIns="0" rIns="0">
            <a:spAutoFit/>
          </a:bodyPr>
          <a:lstStyle/>
          <a:p>
            <a:pPr algn="ctr">
              <a:lnSpc>
                <a:spcPts val="3640"/>
              </a:lnSpc>
              <a:spcBef>
                <a:spcPct val="0"/>
              </a:spcBef>
            </a:pPr>
            <a:r>
              <a:rPr lang="en-US" b="true" sz="2600">
                <a:solidFill>
                  <a:srgbClr val="000000"/>
                </a:solidFill>
                <a:latin typeface="Open Sans Bold"/>
                <a:ea typeface="Open Sans Bold"/>
                <a:cs typeface="Open Sans Bold"/>
                <a:sym typeface="Open Sans Bold"/>
              </a:rPr>
              <a:t>2</a:t>
            </a:r>
            <a:r>
              <a:rPr lang="en-US" b="true" sz="2600">
                <a:solidFill>
                  <a:srgbClr val="000000"/>
                </a:solidFill>
                <a:latin typeface="Open Sans Bold"/>
                <a:ea typeface="Open Sans Bold"/>
                <a:cs typeface="Open Sans Bold"/>
                <a:sym typeface="Open Sans Bold"/>
              </a:rPr>
              <a:t>. Kaggle API Download Failure (Challenge Closed)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4734543" y="5648278"/>
            <a:ext cx="7850405" cy="4631739"/>
          </a:xfrm>
          <a:custGeom>
            <a:avLst/>
            <a:gdLst/>
            <a:ahLst/>
            <a:cxnLst/>
            <a:rect r="r" b="b" t="t" l="l"/>
            <a:pathLst>
              <a:path h="4631739" w="7850405">
                <a:moveTo>
                  <a:pt x="0" y="0"/>
                </a:moveTo>
                <a:lnTo>
                  <a:pt x="7850405" y="0"/>
                </a:lnTo>
                <a:lnTo>
                  <a:pt x="7850405" y="4631738"/>
                </a:lnTo>
                <a:lnTo>
                  <a:pt x="0" y="4631738"/>
                </a:lnTo>
                <a:lnTo>
                  <a:pt x="0" y="0"/>
                </a:lnTo>
                <a:close/>
              </a:path>
            </a:pathLst>
          </a:custGeom>
          <a:blipFill>
            <a:blip r:embed="rId2"/>
            <a:stretch>
              <a:fillRect l="0" t="0" r="0" b="0"/>
            </a:stretch>
          </a:blipFill>
        </p:spPr>
      </p:sp>
      <p:sp>
        <p:nvSpPr>
          <p:cNvPr name="TextBox 3" id="3"/>
          <p:cNvSpPr txBox="true"/>
          <p:nvPr/>
        </p:nvSpPr>
        <p:spPr>
          <a:xfrm rot="0">
            <a:off x="-1633265" y="1309520"/>
            <a:ext cx="13125650" cy="448310"/>
          </a:xfrm>
          <a:prstGeom prst="rect">
            <a:avLst/>
          </a:prstGeom>
        </p:spPr>
        <p:txBody>
          <a:bodyPr anchor="t" rtlCol="false" tIns="0" lIns="0" bIns="0" rIns="0">
            <a:spAutoFit/>
          </a:bodyPr>
          <a:lstStyle/>
          <a:p>
            <a:pPr algn="ctr">
              <a:lnSpc>
                <a:spcPts val="3640"/>
              </a:lnSpc>
              <a:spcBef>
                <a:spcPct val="0"/>
              </a:spcBef>
            </a:pPr>
            <a:r>
              <a:rPr lang="en-US" b="true" sz="2600">
                <a:solidFill>
                  <a:srgbClr val="000000"/>
                </a:solidFill>
                <a:latin typeface="Open Sans Bold"/>
                <a:ea typeface="Open Sans Bold"/>
                <a:cs typeface="Open Sans Bold"/>
                <a:sym typeface="Open Sans Bold"/>
              </a:rPr>
              <a:t>3. Image Display Limitations (30GB File Size)</a:t>
            </a:r>
          </a:p>
        </p:txBody>
      </p:sp>
      <p:sp>
        <p:nvSpPr>
          <p:cNvPr name="TextBox 4" id="4"/>
          <p:cNvSpPr txBox="true"/>
          <p:nvPr/>
        </p:nvSpPr>
        <p:spPr>
          <a:xfrm rot="0">
            <a:off x="-2876497" y="415289"/>
            <a:ext cx="11364133" cy="613411"/>
          </a:xfrm>
          <a:prstGeom prst="rect">
            <a:avLst/>
          </a:prstGeom>
        </p:spPr>
        <p:txBody>
          <a:bodyPr anchor="t" rtlCol="false" tIns="0" lIns="0" bIns="0" rIns="0">
            <a:spAutoFit/>
          </a:bodyPr>
          <a:lstStyle/>
          <a:p>
            <a:pPr algn="ctr">
              <a:lnSpc>
                <a:spcPts val="5039"/>
              </a:lnSpc>
              <a:spcBef>
                <a:spcPct val="0"/>
              </a:spcBef>
            </a:pPr>
            <a:r>
              <a:rPr lang="en-US" sz="3599">
                <a:solidFill>
                  <a:srgbClr val="6DA7CC"/>
                </a:solidFill>
                <a:latin typeface="Sniglet"/>
                <a:ea typeface="Sniglet"/>
                <a:cs typeface="Sniglet"/>
                <a:sym typeface="Sniglet"/>
              </a:rPr>
              <a:t>6</a:t>
            </a:r>
            <a:r>
              <a:rPr lang="en-US" sz="3599">
                <a:solidFill>
                  <a:srgbClr val="6DA7CC"/>
                </a:solidFill>
                <a:latin typeface="Sniglet"/>
                <a:ea typeface="Sniglet"/>
                <a:cs typeface="Sniglet"/>
                <a:sym typeface="Sniglet"/>
              </a:rPr>
              <a:t>. CHALLENGES</a:t>
            </a:r>
          </a:p>
        </p:txBody>
      </p:sp>
      <p:sp>
        <p:nvSpPr>
          <p:cNvPr name="TextBox 5" id="5"/>
          <p:cNvSpPr txBox="true"/>
          <p:nvPr/>
        </p:nvSpPr>
        <p:spPr>
          <a:xfrm rot="0">
            <a:off x="1369979" y="2043580"/>
            <a:ext cx="12338804" cy="860426"/>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Open Sans"/>
                <a:ea typeface="Open Sans"/>
                <a:cs typeface="Open Sans"/>
                <a:sym typeface="Open Sans"/>
              </a:rPr>
              <a:t>Issue:</a:t>
            </a:r>
          </a:p>
          <a:p>
            <a:pPr algn="just">
              <a:lnSpc>
                <a:spcPts val="3499"/>
              </a:lnSpc>
              <a:spcBef>
                <a:spcPct val="0"/>
              </a:spcBef>
            </a:pPr>
            <a:r>
              <a:rPr lang="en-US" sz="2499">
                <a:solidFill>
                  <a:srgbClr val="000000"/>
                </a:solidFill>
                <a:latin typeface="Open Sans"/>
                <a:ea typeface="Open Sans"/>
                <a:cs typeface="Open Sans"/>
                <a:sym typeface="Open Sans"/>
              </a:rPr>
              <a:t> Dataset includes 30GB of image data, which exceeds Colab’s memory/storage limit.</a:t>
            </a:r>
          </a:p>
        </p:txBody>
      </p:sp>
      <p:sp>
        <p:nvSpPr>
          <p:cNvPr name="TextBox 6" id="6"/>
          <p:cNvSpPr txBox="true"/>
          <p:nvPr/>
        </p:nvSpPr>
        <p:spPr>
          <a:xfrm rot="0">
            <a:off x="1369979" y="4409393"/>
            <a:ext cx="11406664" cy="905510"/>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Open Sans"/>
                <a:ea typeface="Open Sans"/>
                <a:cs typeface="Open Sans"/>
                <a:sym typeface="Open Sans"/>
              </a:rPr>
              <a:t>Fix:</a:t>
            </a:r>
          </a:p>
          <a:p>
            <a:pPr algn="l">
              <a:lnSpc>
                <a:spcPts val="3640"/>
              </a:lnSpc>
              <a:spcBef>
                <a:spcPct val="0"/>
              </a:spcBef>
            </a:pPr>
            <a:r>
              <a:rPr lang="en-US" sz="2600">
                <a:solidFill>
                  <a:srgbClr val="000000"/>
                </a:solidFill>
                <a:latin typeface="Open Sans"/>
                <a:ea typeface="Open Sans"/>
                <a:cs typeface="Open Sans"/>
                <a:sym typeface="Open Sans"/>
              </a:rPr>
              <a:t> Skipped image-based output. Focused analysis on structured tabular data</a:t>
            </a:r>
          </a:p>
        </p:txBody>
      </p:sp>
      <p:sp>
        <p:nvSpPr>
          <p:cNvPr name="TextBox 7" id="7"/>
          <p:cNvSpPr txBox="true"/>
          <p:nvPr/>
        </p:nvSpPr>
        <p:spPr>
          <a:xfrm rot="0">
            <a:off x="1369979" y="3227658"/>
            <a:ext cx="9627870" cy="905510"/>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Open Sans"/>
                <a:ea typeface="Open Sans"/>
                <a:cs typeface="Open Sans"/>
                <a:sym typeface="Open Sans"/>
              </a:rPr>
              <a:t>Effect:</a:t>
            </a:r>
          </a:p>
          <a:p>
            <a:pPr algn="l">
              <a:lnSpc>
                <a:spcPts val="3640"/>
              </a:lnSpc>
              <a:spcBef>
                <a:spcPct val="0"/>
              </a:spcBef>
            </a:pPr>
            <a:r>
              <a:rPr lang="en-US" sz="2600">
                <a:solidFill>
                  <a:srgbClr val="000000"/>
                </a:solidFill>
                <a:latin typeface="Open Sans"/>
                <a:ea typeface="Open Sans"/>
                <a:cs typeface="Open Sans"/>
                <a:sym typeface="Open Sans"/>
              </a:rPr>
              <a:t> Functions like show_images() cause errors or runtime crashes.</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7EED1"/>
        </a:solidFill>
      </p:bgPr>
    </p:bg>
    <p:spTree>
      <p:nvGrpSpPr>
        <p:cNvPr id="1" name=""/>
        <p:cNvGrpSpPr/>
        <p:nvPr/>
      </p:nvGrpSpPr>
      <p:grpSpPr>
        <a:xfrm>
          <a:off x="0" y="0"/>
          <a:ext cx="0" cy="0"/>
          <a:chOff x="0" y="0"/>
          <a:chExt cx="0" cy="0"/>
        </a:xfrm>
      </p:grpSpPr>
      <p:sp>
        <p:nvSpPr>
          <p:cNvPr name="TextBox 2" id="2"/>
          <p:cNvSpPr txBox="true"/>
          <p:nvPr/>
        </p:nvSpPr>
        <p:spPr>
          <a:xfrm rot="0">
            <a:off x="4677673" y="3413955"/>
            <a:ext cx="9490668" cy="2435307"/>
          </a:xfrm>
          <a:prstGeom prst="rect">
            <a:avLst/>
          </a:prstGeom>
        </p:spPr>
        <p:txBody>
          <a:bodyPr anchor="t" rtlCol="false" tIns="0" lIns="0" bIns="0" rIns="0">
            <a:spAutoFit/>
          </a:bodyPr>
          <a:lstStyle/>
          <a:p>
            <a:pPr algn="ctr">
              <a:lnSpc>
                <a:spcPts val="19973"/>
              </a:lnSpc>
            </a:pPr>
            <a:r>
              <a:rPr lang="en-US" sz="14266">
                <a:solidFill>
                  <a:srgbClr val="6DA7CC"/>
                </a:solidFill>
                <a:latin typeface="Sniglet"/>
                <a:ea typeface="Sniglet"/>
                <a:cs typeface="Sniglet"/>
                <a:sym typeface="Sniglet"/>
              </a:rPr>
              <a:t>THANK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13533450" y="2290161"/>
            <a:ext cx="4505917" cy="6126392"/>
          </a:xfrm>
          <a:custGeom>
            <a:avLst/>
            <a:gdLst/>
            <a:ahLst/>
            <a:cxnLst/>
            <a:rect r="r" b="b" t="t" l="l"/>
            <a:pathLst>
              <a:path h="6126392" w="4505917">
                <a:moveTo>
                  <a:pt x="0" y="0"/>
                </a:moveTo>
                <a:lnTo>
                  <a:pt x="4505917" y="0"/>
                </a:lnTo>
                <a:lnTo>
                  <a:pt x="4505917" y="6126392"/>
                </a:lnTo>
                <a:lnTo>
                  <a:pt x="0" y="6126392"/>
                </a:lnTo>
                <a:lnTo>
                  <a:pt x="0" y="0"/>
                </a:lnTo>
                <a:close/>
              </a:path>
            </a:pathLst>
          </a:custGeom>
          <a:blipFill>
            <a:blip r:embed="rId2"/>
            <a:stretch>
              <a:fillRect l="-60018" t="0" r="-55796" b="0"/>
            </a:stretch>
          </a:blipFill>
        </p:spPr>
      </p:sp>
      <p:sp>
        <p:nvSpPr>
          <p:cNvPr name="TextBox 3" id="3"/>
          <p:cNvSpPr txBox="true"/>
          <p:nvPr/>
        </p:nvSpPr>
        <p:spPr>
          <a:xfrm rot="0">
            <a:off x="0" y="967331"/>
            <a:ext cx="11364133" cy="613411"/>
          </a:xfrm>
          <a:prstGeom prst="rect">
            <a:avLst/>
          </a:prstGeom>
        </p:spPr>
        <p:txBody>
          <a:bodyPr anchor="t" rtlCol="false" tIns="0" lIns="0" bIns="0" rIns="0">
            <a:spAutoFit/>
          </a:bodyPr>
          <a:lstStyle/>
          <a:p>
            <a:pPr algn="ctr">
              <a:lnSpc>
                <a:spcPts val="5039"/>
              </a:lnSpc>
              <a:spcBef>
                <a:spcPct val="0"/>
              </a:spcBef>
            </a:pPr>
            <a:r>
              <a:rPr lang="en-US" sz="3599">
                <a:solidFill>
                  <a:srgbClr val="6DA7CC"/>
                </a:solidFill>
                <a:latin typeface="Sniglet"/>
                <a:ea typeface="Sniglet"/>
                <a:cs typeface="Sniglet"/>
                <a:sym typeface="Sniglet"/>
              </a:rPr>
              <a:t>1</a:t>
            </a:r>
            <a:r>
              <a:rPr lang="en-US" sz="3599">
                <a:solidFill>
                  <a:srgbClr val="6DA7CC"/>
                </a:solidFill>
                <a:latin typeface="Sniglet"/>
                <a:ea typeface="Sniglet"/>
                <a:cs typeface="Sniglet"/>
                <a:sym typeface="Sniglet"/>
              </a:rPr>
              <a:t>. INTRODUCTION– PROJECT OVERVIEW</a:t>
            </a:r>
          </a:p>
        </p:txBody>
      </p:sp>
      <p:sp>
        <p:nvSpPr>
          <p:cNvPr name="TextBox 4" id="4"/>
          <p:cNvSpPr txBox="true"/>
          <p:nvPr/>
        </p:nvSpPr>
        <p:spPr>
          <a:xfrm rot="0">
            <a:off x="1639211" y="2012666"/>
            <a:ext cx="8306871" cy="497840"/>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Open Sans Bold"/>
                <a:ea typeface="Open Sans Bold"/>
                <a:cs typeface="Open Sans Bold"/>
                <a:sym typeface="Open Sans Bold"/>
              </a:rPr>
              <a:t>Challenge Background – Kaggle &amp; H&amp;M Group</a:t>
            </a:r>
          </a:p>
        </p:txBody>
      </p:sp>
      <p:sp>
        <p:nvSpPr>
          <p:cNvPr name="TextBox 5" id="5"/>
          <p:cNvSpPr txBox="true"/>
          <p:nvPr/>
        </p:nvSpPr>
        <p:spPr>
          <a:xfrm rot="0">
            <a:off x="1639211" y="2939131"/>
            <a:ext cx="8666716" cy="1362710"/>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Open Sans"/>
                <a:ea typeface="Open Sans"/>
                <a:cs typeface="Open Sans"/>
                <a:sym typeface="Open Sans"/>
              </a:rPr>
              <a:t>H&amp;M is a global fashion retailer with over 4,850 stores and 53 online markets. With such a huge product range, it's difficult for users to quickly find what they want.</a:t>
            </a:r>
          </a:p>
        </p:txBody>
      </p:sp>
      <p:sp>
        <p:nvSpPr>
          <p:cNvPr name="TextBox 6" id="6"/>
          <p:cNvSpPr txBox="true"/>
          <p:nvPr/>
        </p:nvSpPr>
        <p:spPr>
          <a:xfrm rot="0">
            <a:off x="1639211" y="4902477"/>
            <a:ext cx="8666716" cy="158940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Open Sans"/>
                <a:ea typeface="Open Sans"/>
                <a:cs typeface="Open Sans"/>
                <a:sym typeface="Open Sans"/>
              </a:rPr>
              <a:t>Goal: Build a product recommendation system based on:</a:t>
            </a:r>
          </a:p>
          <a:p>
            <a:pPr algn="l">
              <a:lnSpc>
                <a:spcPts val="3220"/>
              </a:lnSpc>
              <a:spcBef>
                <a:spcPct val="0"/>
              </a:spcBef>
            </a:pPr>
            <a:r>
              <a:rPr lang="en-US" sz="2300">
                <a:solidFill>
                  <a:srgbClr val="000000"/>
                </a:solidFill>
                <a:latin typeface="Open Sans"/>
                <a:ea typeface="Open Sans"/>
                <a:cs typeface="Open Sans"/>
                <a:sym typeface="Open Sans"/>
              </a:rPr>
              <a:t>Customer purchase history</a:t>
            </a:r>
          </a:p>
          <a:p>
            <a:pPr algn="l">
              <a:lnSpc>
                <a:spcPts val="3220"/>
              </a:lnSpc>
              <a:spcBef>
                <a:spcPct val="0"/>
              </a:spcBef>
            </a:pPr>
            <a:r>
              <a:rPr lang="en-US" sz="2300">
                <a:solidFill>
                  <a:srgbClr val="000000"/>
                </a:solidFill>
                <a:latin typeface="Open Sans"/>
                <a:ea typeface="Open Sans"/>
                <a:cs typeface="Open Sans"/>
                <a:sym typeface="Open Sans"/>
              </a:rPr>
              <a:t>Customer &amp; product metadata</a:t>
            </a:r>
          </a:p>
          <a:p>
            <a:pPr algn="l">
              <a:lnSpc>
                <a:spcPts val="3220"/>
              </a:lnSpc>
              <a:spcBef>
                <a:spcPct val="0"/>
              </a:spcBef>
            </a:pPr>
            <a:r>
              <a:rPr lang="en-US" sz="2300">
                <a:solidFill>
                  <a:srgbClr val="000000"/>
                </a:solidFill>
                <a:latin typeface="Open Sans"/>
                <a:ea typeface="Open Sans"/>
                <a:cs typeface="Open Sans"/>
                <a:sym typeface="Open Sans"/>
              </a:rPr>
              <a:t>Text &amp; image data</a:t>
            </a:r>
          </a:p>
        </p:txBody>
      </p:sp>
      <p:sp>
        <p:nvSpPr>
          <p:cNvPr name="TextBox 7" id="7"/>
          <p:cNvSpPr txBox="true"/>
          <p:nvPr/>
        </p:nvSpPr>
        <p:spPr>
          <a:xfrm rot="0">
            <a:off x="1483665" y="7101481"/>
            <a:ext cx="11488771" cy="1544320"/>
          </a:xfrm>
          <a:prstGeom prst="rect">
            <a:avLst/>
          </a:prstGeom>
        </p:spPr>
        <p:txBody>
          <a:bodyPr anchor="t" rtlCol="false" tIns="0" lIns="0" bIns="0" rIns="0">
            <a:spAutoFit/>
          </a:bodyPr>
          <a:lstStyle/>
          <a:p>
            <a:pPr algn="l">
              <a:lnSpc>
                <a:spcPts val="3080"/>
              </a:lnSpc>
            </a:pPr>
            <a:r>
              <a:rPr lang="en-US" sz="2200" b="true">
                <a:solidFill>
                  <a:srgbClr val="000000"/>
                </a:solidFill>
                <a:latin typeface="Open Sans Bold"/>
                <a:ea typeface="Open Sans Bold"/>
                <a:cs typeface="Open Sans Bold"/>
                <a:sym typeface="Open Sans Bold"/>
              </a:rPr>
              <a:t>Why this challenge matters?</a:t>
            </a:r>
          </a:p>
          <a:p>
            <a:pPr algn="l" marL="474981" indent="-237491" lvl="1">
              <a:lnSpc>
                <a:spcPts val="3080"/>
              </a:lnSpc>
              <a:spcBef>
                <a:spcPct val="0"/>
              </a:spcBef>
              <a:buFont typeface="Arial"/>
              <a:buChar char="•"/>
            </a:pPr>
            <a:r>
              <a:rPr lang="en-US" sz="2200">
                <a:solidFill>
                  <a:srgbClr val="000000"/>
                </a:solidFill>
                <a:latin typeface="Open Sans"/>
                <a:ea typeface="Open Sans"/>
                <a:cs typeface="Open Sans"/>
                <a:sym typeface="Open Sans"/>
              </a:rPr>
              <a:t>Improve customer experience.</a:t>
            </a:r>
          </a:p>
          <a:p>
            <a:pPr algn="l" marL="474981" indent="-237491" lvl="1">
              <a:lnSpc>
                <a:spcPts val="3080"/>
              </a:lnSpc>
              <a:spcBef>
                <a:spcPct val="0"/>
              </a:spcBef>
              <a:buFont typeface="Arial"/>
              <a:buChar char="•"/>
            </a:pPr>
            <a:r>
              <a:rPr lang="en-US" sz="2200">
                <a:solidFill>
                  <a:srgbClr val="000000"/>
                </a:solidFill>
                <a:latin typeface="Open Sans"/>
                <a:ea typeface="Open Sans"/>
                <a:cs typeface="Open Sans"/>
                <a:sym typeface="Open Sans"/>
              </a:rPr>
              <a:t>Reduce unnecessary returns → lower emissions → sustainability benefits.</a:t>
            </a:r>
          </a:p>
          <a:p>
            <a:pPr algn="l">
              <a:lnSpc>
                <a:spcPts val="3080"/>
              </a:lnSpc>
              <a:spcBef>
                <a:spcPct val="0"/>
              </a:spcBef>
            </a:pPr>
          </a:p>
        </p:txBody>
      </p:sp>
      <p:sp>
        <p:nvSpPr>
          <p:cNvPr name="TextBox 8" id="8"/>
          <p:cNvSpPr txBox="true"/>
          <p:nvPr/>
        </p:nvSpPr>
        <p:spPr>
          <a:xfrm rot="0">
            <a:off x="1483665" y="9449286"/>
            <a:ext cx="14075807"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Open Sans"/>
                <a:ea typeface="Open Sans"/>
                <a:cs typeface="Open Sans"/>
                <a:sym typeface="Open Sans"/>
              </a:rPr>
              <a:t>https://www.kaggle.com/code/junjitakeshima/h-m-easy-grouping-by-sex-attribute-age-en-jp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13259593" y="1782941"/>
            <a:ext cx="5028407" cy="5028407"/>
          </a:xfrm>
          <a:custGeom>
            <a:avLst/>
            <a:gdLst/>
            <a:ahLst/>
            <a:cxnLst/>
            <a:rect r="r" b="b" t="t" l="l"/>
            <a:pathLst>
              <a:path h="5028407" w="5028407">
                <a:moveTo>
                  <a:pt x="0" y="0"/>
                </a:moveTo>
                <a:lnTo>
                  <a:pt x="5028407" y="0"/>
                </a:lnTo>
                <a:lnTo>
                  <a:pt x="5028407" y="5028406"/>
                </a:lnTo>
                <a:lnTo>
                  <a:pt x="0" y="5028406"/>
                </a:lnTo>
                <a:lnTo>
                  <a:pt x="0" y="0"/>
                </a:lnTo>
                <a:close/>
              </a:path>
            </a:pathLst>
          </a:custGeom>
          <a:blipFill>
            <a:blip r:embed="rId2"/>
            <a:stretch>
              <a:fillRect l="0" t="0" r="0" b="0"/>
            </a:stretch>
          </a:blipFill>
        </p:spPr>
      </p:sp>
      <p:sp>
        <p:nvSpPr>
          <p:cNvPr name="TextBox 3" id="3"/>
          <p:cNvSpPr txBox="true"/>
          <p:nvPr/>
        </p:nvSpPr>
        <p:spPr>
          <a:xfrm rot="0">
            <a:off x="0" y="967331"/>
            <a:ext cx="11364133" cy="613411"/>
          </a:xfrm>
          <a:prstGeom prst="rect">
            <a:avLst/>
          </a:prstGeom>
        </p:spPr>
        <p:txBody>
          <a:bodyPr anchor="t" rtlCol="false" tIns="0" lIns="0" bIns="0" rIns="0">
            <a:spAutoFit/>
          </a:bodyPr>
          <a:lstStyle/>
          <a:p>
            <a:pPr algn="ctr">
              <a:lnSpc>
                <a:spcPts val="5039"/>
              </a:lnSpc>
              <a:spcBef>
                <a:spcPct val="0"/>
              </a:spcBef>
            </a:pPr>
            <a:r>
              <a:rPr lang="en-US" sz="3599">
                <a:solidFill>
                  <a:srgbClr val="6DA7CC"/>
                </a:solidFill>
                <a:latin typeface="Sniglet"/>
                <a:ea typeface="Sniglet"/>
                <a:cs typeface="Sniglet"/>
                <a:sym typeface="Sniglet"/>
              </a:rPr>
              <a:t>1</a:t>
            </a:r>
            <a:r>
              <a:rPr lang="en-US" sz="3599">
                <a:solidFill>
                  <a:srgbClr val="6DA7CC"/>
                </a:solidFill>
                <a:latin typeface="Sniglet"/>
                <a:ea typeface="Sniglet"/>
                <a:cs typeface="Sniglet"/>
                <a:sym typeface="Sniglet"/>
              </a:rPr>
              <a:t>. INTRODUCTION– OUR METHOD</a:t>
            </a:r>
          </a:p>
        </p:txBody>
      </p:sp>
      <p:sp>
        <p:nvSpPr>
          <p:cNvPr name="TextBox 4" id="4"/>
          <p:cNvSpPr txBox="true"/>
          <p:nvPr/>
        </p:nvSpPr>
        <p:spPr>
          <a:xfrm rot="0">
            <a:off x="1842029" y="2229584"/>
            <a:ext cx="10453229" cy="1362710"/>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Open Sans"/>
                <a:ea typeface="Open Sans"/>
                <a:cs typeface="Open Sans"/>
                <a:sym typeface="Open Sans"/>
              </a:rPr>
              <a:t>In this project, we apply a method proposed by Kaggle user Junji Takeshima, which focuses on customer segmentation for better recommendation accuracy.</a:t>
            </a:r>
          </a:p>
        </p:txBody>
      </p:sp>
      <p:sp>
        <p:nvSpPr>
          <p:cNvPr name="TextBox 5" id="5"/>
          <p:cNvSpPr txBox="true"/>
          <p:nvPr/>
        </p:nvSpPr>
        <p:spPr>
          <a:xfrm rot="0">
            <a:off x="1842029" y="4239994"/>
            <a:ext cx="10579977" cy="4563110"/>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Open Sans"/>
                <a:ea typeface="Open Sans"/>
                <a:cs typeface="Open Sans"/>
                <a:sym typeface="Open Sans"/>
              </a:rPr>
              <a:t>Key idea: Since customer gender is not directly provided, we infer it from purchase behavior – for example, frequent purchases from the "Menswear" category suggest a male customer.</a:t>
            </a:r>
          </a:p>
          <a:p>
            <a:pPr algn="l">
              <a:lnSpc>
                <a:spcPts val="3640"/>
              </a:lnSpc>
              <a:spcBef>
                <a:spcPct val="0"/>
              </a:spcBef>
            </a:pPr>
          </a:p>
          <a:p>
            <a:pPr algn="l">
              <a:lnSpc>
                <a:spcPts val="3640"/>
              </a:lnSpc>
              <a:spcBef>
                <a:spcPct val="0"/>
              </a:spcBef>
            </a:pPr>
            <a:r>
              <a:rPr lang="en-US" sz="2600">
                <a:solidFill>
                  <a:srgbClr val="000000"/>
                </a:solidFill>
                <a:latin typeface="Open Sans"/>
                <a:ea typeface="Open Sans"/>
                <a:cs typeface="Open Sans"/>
                <a:sym typeface="Open Sans"/>
              </a:rPr>
              <a:t>We segment customers using:</a:t>
            </a:r>
          </a:p>
          <a:p>
            <a:pPr algn="l">
              <a:lnSpc>
                <a:spcPts val="3640"/>
              </a:lnSpc>
              <a:spcBef>
                <a:spcPct val="0"/>
              </a:spcBef>
            </a:pPr>
          </a:p>
          <a:p>
            <a:pPr algn="l">
              <a:lnSpc>
                <a:spcPts val="3640"/>
              </a:lnSpc>
              <a:spcBef>
                <a:spcPct val="0"/>
              </a:spcBef>
            </a:pPr>
            <a:r>
              <a:rPr lang="en-US" sz="2600">
                <a:solidFill>
                  <a:srgbClr val="000000"/>
                </a:solidFill>
                <a:latin typeface="Open Sans"/>
                <a:ea typeface="Open Sans"/>
                <a:cs typeface="Open Sans"/>
                <a:sym typeface="Open Sans"/>
              </a:rPr>
              <a:t>1.Age groups (e.g., 16–29 in 2-year bins, 30–59 in 5-year bins, 60+ as one group)</a:t>
            </a:r>
          </a:p>
          <a:p>
            <a:pPr algn="l">
              <a:lnSpc>
                <a:spcPts val="3640"/>
              </a:lnSpc>
              <a:spcBef>
                <a:spcPct val="0"/>
              </a:spcBef>
            </a:pPr>
          </a:p>
          <a:p>
            <a:pPr algn="l">
              <a:lnSpc>
                <a:spcPts val="3640"/>
              </a:lnSpc>
              <a:spcBef>
                <a:spcPct val="0"/>
              </a:spcBef>
            </a:pPr>
            <a:r>
              <a:rPr lang="en-US" sz="2600">
                <a:solidFill>
                  <a:srgbClr val="000000"/>
                </a:solidFill>
                <a:latin typeface="Open Sans"/>
                <a:ea typeface="Open Sans"/>
                <a:cs typeface="Open Sans"/>
                <a:sym typeface="Open Sans"/>
              </a:rPr>
              <a:t>2.Sex attribute (inferred from dominant purchase category)</a:t>
            </a:r>
          </a:p>
        </p:txBody>
      </p:sp>
      <p:sp>
        <p:nvSpPr>
          <p:cNvPr name="TextBox 6" id="6"/>
          <p:cNvSpPr txBox="true"/>
          <p:nvPr/>
        </p:nvSpPr>
        <p:spPr>
          <a:xfrm rot="0">
            <a:off x="1697990" y="9838690"/>
            <a:ext cx="14075807"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Open Sans"/>
                <a:ea typeface="Open Sans"/>
                <a:cs typeface="Open Sans"/>
                <a:sym typeface="Open Sans"/>
              </a:rPr>
              <a:t>https://www.kaggle.com/code/junjitakeshima/h-m-easy-grouping-by-sex-attribute-age-en-jp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12109275" y="2166224"/>
            <a:ext cx="5369419" cy="7561155"/>
          </a:xfrm>
          <a:custGeom>
            <a:avLst/>
            <a:gdLst/>
            <a:ahLst/>
            <a:cxnLst/>
            <a:rect r="r" b="b" t="t" l="l"/>
            <a:pathLst>
              <a:path h="7561155" w="5369419">
                <a:moveTo>
                  <a:pt x="0" y="0"/>
                </a:moveTo>
                <a:lnTo>
                  <a:pt x="5369419" y="0"/>
                </a:lnTo>
                <a:lnTo>
                  <a:pt x="5369419" y="7561155"/>
                </a:lnTo>
                <a:lnTo>
                  <a:pt x="0" y="7561155"/>
                </a:lnTo>
                <a:lnTo>
                  <a:pt x="0" y="0"/>
                </a:lnTo>
                <a:close/>
              </a:path>
            </a:pathLst>
          </a:custGeom>
          <a:blipFill>
            <a:blip r:embed="rId2"/>
            <a:stretch>
              <a:fillRect l="-75957" t="0" r="-74386" b="0"/>
            </a:stretch>
          </a:blipFill>
        </p:spPr>
      </p:sp>
      <p:sp>
        <p:nvSpPr>
          <p:cNvPr name="TextBox 3" id="3"/>
          <p:cNvSpPr txBox="true"/>
          <p:nvPr/>
        </p:nvSpPr>
        <p:spPr>
          <a:xfrm rot="0">
            <a:off x="605338" y="969616"/>
            <a:ext cx="16653962" cy="613411"/>
          </a:xfrm>
          <a:prstGeom prst="rect">
            <a:avLst/>
          </a:prstGeom>
        </p:spPr>
        <p:txBody>
          <a:bodyPr anchor="t" rtlCol="false" tIns="0" lIns="0" bIns="0" rIns="0">
            <a:spAutoFit/>
          </a:bodyPr>
          <a:lstStyle/>
          <a:p>
            <a:pPr algn="ctr">
              <a:lnSpc>
                <a:spcPts val="5039"/>
              </a:lnSpc>
              <a:spcBef>
                <a:spcPct val="0"/>
              </a:spcBef>
            </a:pPr>
            <a:r>
              <a:rPr lang="en-US" sz="3599">
                <a:solidFill>
                  <a:srgbClr val="6DA7CC"/>
                </a:solidFill>
                <a:latin typeface="Sniglet"/>
                <a:ea typeface="Sniglet"/>
                <a:cs typeface="Sniglet"/>
                <a:sym typeface="Sniglet"/>
              </a:rPr>
              <a:t>1</a:t>
            </a:r>
            <a:r>
              <a:rPr lang="en-US" sz="3599">
                <a:solidFill>
                  <a:srgbClr val="6DA7CC"/>
                </a:solidFill>
                <a:latin typeface="Sniglet"/>
                <a:ea typeface="Sniglet"/>
                <a:cs typeface="Sniglet"/>
                <a:sym typeface="Sniglet"/>
              </a:rPr>
              <a:t>. INTRODUCTION– WHY SEGMENT-BASED RECOMMENDATION WORKS</a:t>
            </a:r>
          </a:p>
        </p:txBody>
      </p:sp>
      <p:sp>
        <p:nvSpPr>
          <p:cNvPr name="TextBox 4" id="4"/>
          <p:cNvSpPr txBox="true"/>
          <p:nvPr/>
        </p:nvSpPr>
        <p:spPr>
          <a:xfrm rot="0">
            <a:off x="1219604" y="4355946"/>
            <a:ext cx="10295573" cy="2277110"/>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Open Sans"/>
                <a:ea typeface="Open Sans"/>
                <a:cs typeface="Open Sans"/>
                <a:sym typeface="Open Sans"/>
              </a:rPr>
              <a:t>Example: </a:t>
            </a:r>
            <a:r>
              <a:rPr lang="en-US" sz="2600">
                <a:solidFill>
                  <a:srgbClr val="000000"/>
                </a:solidFill>
                <a:latin typeface="Open Sans"/>
                <a:ea typeface="Open Sans"/>
                <a:cs typeface="Open Sans"/>
                <a:sym typeface="Open Sans"/>
              </a:rPr>
              <a:t>A 25-year-old male frequently buys trendy items (e.g., Divided)</a:t>
            </a:r>
          </a:p>
          <a:p>
            <a:pPr algn="l">
              <a:lnSpc>
                <a:spcPts val="3640"/>
              </a:lnSpc>
              <a:spcBef>
                <a:spcPct val="0"/>
              </a:spcBef>
            </a:pPr>
            <a:r>
              <a:rPr lang="en-US" sz="2600">
                <a:solidFill>
                  <a:srgbClr val="000000"/>
                </a:solidFill>
                <a:latin typeface="Open Sans"/>
                <a:ea typeface="Open Sans"/>
                <a:cs typeface="Open Sans"/>
                <a:sym typeface="Open Sans"/>
              </a:rPr>
              <a:t>The system recommends:</a:t>
            </a:r>
          </a:p>
          <a:p>
            <a:pPr algn="l">
              <a:lnSpc>
                <a:spcPts val="3640"/>
              </a:lnSpc>
              <a:spcBef>
                <a:spcPct val="0"/>
              </a:spcBef>
            </a:pPr>
            <a:r>
              <a:rPr lang="en-US" sz="2600">
                <a:solidFill>
                  <a:srgbClr val="000000"/>
                </a:solidFill>
                <a:latin typeface="Open Sans"/>
                <a:ea typeface="Open Sans"/>
                <a:cs typeface="Open Sans"/>
                <a:sym typeface="Open Sans"/>
              </a:rPr>
              <a:t>Best-selling youth fashion (e.g., T-shirts, jeans)</a:t>
            </a:r>
          </a:p>
          <a:p>
            <a:pPr algn="l">
              <a:lnSpc>
                <a:spcPts val="3640"/>
              </a:lnSpc>
              <a:spcBef>
                <a:spcPct val="0"/>
              </a:spcBef>
            </a:pPr>
            <a:r>
              <a:rPr lang="en-US" sz="2600">
                <a:solidFill>
                  <a:srgbClr val="000000"/>
                </a:solidFill>
                <a:latin typeface="Open Sans"/>
                <a:ea typeface="Open Sans"/>
                <a:cs typeface="Open Sans"/>
                <a:sym typeface="Open Sans"/>
              </a:rPr>
              <a:t>Even if he hasn’t bought them before</a:t>
            </a:r>
          </a:p>
        </p:txBody>
      </p:sp>
      <p:sp>
        <p:nvSpPr>
          <p:cNvPr name="TextBox 5" id="5"/>
          <p:cNvSpPr txBox="true"/>
          <p:nvPr/>
        </p:nvSpPr>
        <p:spPr>
          <a:xfrm rot="0">
            <a:off x="1219604" y="2288131"/>
            <a:ext cx="9904564" cy="1362710"/>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Open Sans"/>
                <a:ea typeface="Open Sans"/>
                <a:cs typeface="Open Sans"/>
                <a:sym typeface="Open Sans"/>
              </a:rPr>
              <a:t>Goes beyond "you bought this, so buy that" logic</a:t>
            </a:r>
          </a:p>
          <a:p>
            <a:pPr algn="l">
              <a:lnSpc>
                <a:spcPts val="3640"/>
              </a:lnSpc>
              <a:spcBef>
                <a:spcPct val="0"/>
              </a:spcBef>
            </a:pPr>
            <a:r>
              <a:rPr lang="en-US" sz="2600">
                <a:solidFill>
                  <a:srgbClr val="000000"/>
                </a:solidFill>
                <a:latin typeface="Open Sans"/>
                <a:ea typeface="Open Sans"/>
                <a:cs typeface="Open Sans"/>
                <a:sym typeface="Open Sans"/>
              </a:rPr>
              <a:t>Focuses on group-level preferences:</a:t>
            </a:r>
          </a:p>
          <a:p>
            <a:pPr algn="l">
              <a:lnSpc>
                <a:spcPts val="3640"/>
              </a:lnSpc>
              <a:spcBef>
                <a:spcPct val="0"/>
              </a:spcBef>
            </a:pPr>
            <a:r>
              <a:rPr lang="en-US" sz="2600">
                <a:solidFill>
                  <a:srgbClr val="000000"/>
                </a:solidFill>
                <a:latin typeface="Open Sans"/>
                <a:ea typeface="Open Sans"/>
                <a:cs typeface="Open Sans"/>
                <a:sym typeface="Open Sans"/>
              </a:rPr>
              <a:t> “What people like in your group → Recommend based on that”</a:t>
            </a:r>
          </a:p>
        </p:txBody>
      </p:sp>
      <p:sp>
        <p:nvSpPr>
          <p:cNvPr name="TextBox 6" id="6"/>
          <p:cNvSpPr txBox="true"/>
          <p:nvPr/>
        </p:nvSpPr>
        <p:spPr>
          <a:xfrm rot="0">
            <a:off x="1219604" y="7438390"/>
            <a:ext cx="8588336" cy="1819910"/>
          </a:xfrm>
          <a:prstGeom prst="rect">
            <a:avLst/>
          </a:prstGeom>
        </p:spPr>
        <p:txBody>
          <a:bodyPr anchor="t" rtlCol="false" tIns="0" lIns="0" bIns="0" rIns="0">
            <a:spAutoFit/>
          </a:bodyPr>
          <a:lstStyle/>
          <a:p>
            <a:pPr algn="l">
              <a:lnSpc>
                <a:spcPts val="3640"/>
              </a:lnSpc>
              <a:spcBef>
                <a:spcPct val="0"/>
              </a:spcBef>
            </a:pPr>
            <a:r>
              <a:rPr lang="en-US" b="true" sz="2600">
                <a:solidFill>
                  <a:srgbClr val="000000"/>
                </a:solidFill>
                <a:latin typeface="Open Sans Bold"/>
                <a:ea typeface="Open Sans Bold"/>
                <a:cs typeface="Open Sans Bold"/>
                <a:sym typeface="Open Sans Bold"/>
              </a:rPr>
              <a:t>Benefits</a:t>
            </a:r>
          </a:p>
          <a:p>
            <a:pPr algn="l">
              <a:lnSpc>
                <a:spcPts val="3640"/>
              </a:lnSpc>
              <a:spcBef>
                <a:spcPct val="0"/>
              </a:spcBef>
            </a:pPr>
            <a:r>
              <a:rPr lang="en-US" sz="2600">
                <a:solidFill>
                  <a:srgbClr val="000000"/>
                </a:solidFill>
                <a:latin typeface="Open Sans"/>
                <a:ea typeface="Open Sans"/>
                <a:cs typeface="Open Sans"/>
                <a:sym typeface="Open Sans"/>
              </a:rPr>
              <a:t>Stronger personalization</a:t>
            </a:r>
          </a:p>
          <a:p>
            <a:pPr algn="l">
              <a:lnSpc>
                <a:spcPts val="3640"/>
              </a:lnSpc>
              <a:spcBef>
                <a:spcPct val="0"/>
              </a:spcBef>
            </a:pPr>
            <a:r>
              <a:rPr lang="en-US" sz="2600">
                <a:solidFill>
                  <a:srgbClr val="000000"/>
                </a:solidFill>
                <a:latin typeface="Open Sans"/>
                <a:ea typeface="Open Sans"/>
                <a:cs typeface="Open Sans"/>
                <a:sym typeface="Open Sans"/>
              </a:rPr>
              <a:t>Improved customer satisfaction</a:t>
            </a:r>
          </a:p>
          <a:p>
            <a:pPr algn="l">
              <a:lnSpc>
                <a:spcPts val="3640"/>
              </a:lnSpc>
              <a:spcBef>
                <a:spcPct val="0"/>
              </a:spcBef>
            </a:pPr>
            <a:r>
              <a:rPr lang="en-US" sz="2600">
                <a:solidFill>
                  <a:srgbClr val="000000"/>
                </a:solidFill>
                <a:latin typeface="Open Sans"/>
                <a:ea typeface="Open Sans"/>
                <a:cs typeface="Open Sans"/>
                <a:sym typeface="Open Sans"/>
              </a:rPr>
              <a:t>Supports H&amp;M’s sustainability goals by reducing returns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337539"/>
            <a:ext cx="1104469" cy="973940"/>
          </a:xfrm>
          <a:custGeom>
            <a:avLst/>
            <a:gdLst/>
            <a:ahLst/>
            <a:cxnLst/>
            <a:rect r="r" b="b" t="t" l="l"/>
            <a:pathLst>
              <a:path h="973940" w="1104469">
                <a:moveTo>
                  <a:pt x="0" y="0"/>
                </a:moveTo>
                <a:lnTo>
                  <a:pt x="1104469" y="0"/>
                </a:lnTo>
                <a:lnTo>
                  <a:pt x="1104469" y="973941"/>
                </a:lnTo>
                <a:lnTo>
                  <a:pt x="0" y="973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5749108"/>
            <a:ext cx="6284886" cy="1955218"/>
            <a:chOff x="0" y="0"/>
            <a:chExt cx="1655279" cy="514955"/>
          </a:xfrm>
        </p:grpSpPr>
        <p:sp>
          <p:nvSpPr>
            <p:cNvPr name="Freeform 4" id="4"/>
            <p:cNvSpPr/>
            <p:nvPr/>
          </p:nvSpPr>
          <p:spPr>
            <a:xfrm flipH="false" flipV="false" rot="0">
              <a:off x="0" y="0"/>
              <a:ext cx="1655279" cy="514955"/>
            </a:xfrm>
            <a:custGeom>
              <a:avLst/>
              <a:gdLst/>
              <a:ahLst/>
              <a:cxnLst/>
              <a:rect r="r" b="b" t="t" l="l"/>
              <a:pathLst>
                <a:path h="514955" w="1655279">
                  <a:moveTo>
                    <a:pt x="62823" y="0"/>
                  </a:moveTo>
                  <a:lnTo>
                    <a:pt x="1592455" y="0"/>
                  </a:lnTo>
                  <a:cubicBezTo>
                    <a:pt x="1627152" y="0"/>
                    <a:pt x="1655279" y="28127"/>
                    <a:pt x="1655279" y="62823"/>
                  </a:cubicBezTo>
                  <a:lnTo>
                    <a:pt x="1655279" y="452131"/>
                  </a:lnTo>
                  <a:cubicBezTo>
                    <a:pt x="1655279" y="468793"/>
                    <a:pt x="1648660" y="484772"/>
                    <a:pt x="1636878" y="496554"/>
                  </a:cubicBezTo>
                  <a:cubicBezTo>
                    <a:pt x="1625096" y="508336"/>
                    <a:pt x="1609117" y="514955"/>
                    <a:pt x="1592455" y="514955"/>
                  </a:cubicBezTo>
                  <a:lnTo>
                    <a:pt x="62823" y="514955"/>
                  </a:lnTo>
                  <a:cubicBezTo>
                    <a:pt x="46162" y="514955"/>
                    <a:pt x="30182" y="508336"/>
                    <a:pt x="18401" y="496554"/>
                  </a:cubicBezTo>
                  <a:cubicBezTo>
                    <a:pt x="6619" y="484772"/>
                    <a:pt x="0" y="468793"/>
                    <a:pt x="0" y="452131"/>
                  </a:cubicBezTo>
                  <a:lnTo>
                    <a:pt x="0" y="62823"/>
                  </a:lnTo>
                  <a:cubicBezTo>
                    <a:pt x="0" y="28127"/>
                    <a:pt x="28127" y="0"/>
                    <a:pt x="62823" y="0"/>
                  </a:cubicBezTo>
                  <a:close/>
                </a:path>
              </a:pathLst>
            </a:custGeom>
            <a:solidFill>
              <a:srgbClr val="55ACEE"/>
            </a:solidFill>
            <a:ln w="38100" cap="rnd">
              <a:solidFill>
                <a:srgbClr val="226699"/>
              </a:solidFill>
              <a:prstDash val="solid"/>
              <a:round/>
            </a:ln>
          </p:spPr>
        </p:sp>
        <p:sp>
          <p:nvSpPr>
            <p:cNvPr name="TextBox 5" id="5"/>
            <p:cNvSpPr txBox="true"/>
            <p:nvPr/>
          </p:nvSpPr>
          <p:spPr>
            <a:xfrm>
              <a:off x="0" y="-38100"/>
              <a:ext cx="1655279" cy="553055"/>
            </a:xfrm>
            <a:prstGeom prst="rect">
              <a:avLst/>
            </a:prstGeom>
          </p:spPr>
          <p:txBody>
            <a:bodyPr anchor="ctr" rtlCol="false" tIns="50800" lIns="50800" bIns="50800" rIns="50800"/>
            <a:lstStyle/>
            <a:p>
              <a:pPr algn="ctr">
                <a:lnSpc>
                  <a:spcPts val="3359"/>
                </a:lnSpc>
              </a:pPr>
              <a:r>
                <a:rPr lang="en-US" b="true" sz="2400">
                  <a:solidFill>
                    <a:srgbClr val="FFFFFF"/>
                  </a:solidFill>
                  <a:latin typeface="Open Sans Bold"/>
                  <a:ea typeface="Open Sans Bold"/>
                  <a:cs typeface="Open Sans Bold"/>
                  <a:sym typeface="Open Sans Bold"/>
                </a:rPr>
                <a:t>images/ </a:t>
              </a:r>
              <a:r>
                <a:rPr lang="en-US" sz="2400">
                  <a:solidFill>
                    <a:srgbClr val="FFFFFF"/>
                  </a:solidFill>
                  <a:latin typeface="Open Sans"/>
                  <a:ea typeface="Open Sans"/>
                  <a:cs typeface="Open Sans"/>
                  <a:sym typeface="Open Sans"/>
                </a:rPr>
                <a:t>- a folder of images corresponding to each article_id; images are placed in subfolders  </a:t>
              </a:r>
              <a:r>
                <a:rPr lang="en-US" sz="2400" i="true">
                  <a:solidFill>
                    <a:srgbClr val="FFFFFF"/>
                  </a:solidFill>
                  <a:latin typeface="Open Sans Italics"/>
                  <a:ea typeface="Open Sans Italics"/>
                  <a:cs typeface="Open Sans Italics"/>
                  <a:sym typeface="Open Sans Italics"/>
                </a:rPr>
                <a:t>(not all article_id values have a corresponding image)</a:t>
              </a:r>
            </a:p>
          </p:txBody>
        </p:sp>
      </p:grpSp>
      <p:grpSp>
        <p:nvGrpSpPr>
          <p:cNvPr name="Group 6" id="6"/>
          <p:cNvGrpSpPr/>
          <p:nvPr/>
        </p:nvGrpSpPr>
        <p:grpSpPr>
          <a:xfrm rot="0">
            <a:off x="7502280" y="5749108"/>
            <a:ext cx="4614573" cy="2014067"/>
            <a:chOff x="0" y="0"/>
            <a:chExt cx="1215361" cy="530454"/>
          </a:xfrm>
        </p:grpSpPr>
        <p:sp>
          <p:nvSpPr>
            <p:cNvPr name="Freeform 7" id="7"/>
            <p:cNvSpPr/>
            <p:nvPr/>
          </p:nvSpPr>
          <p:spPr>
            <a:xfrm flipH="false" flipV="false" rot="0">
              <a:off x="0" y="0"/>
              <a:ext cx="1215361" cy="530454"/>
            </a:xfrm>
            <a:custGeom>
              <a:avLst/>
              <a:gdLst/>
              <a:ahLst/>
              <a:cxnLst/>
              <a:rect r="r" b="b" t="t" l="l"/>
              <a:pathLst>
                <a:path h="530454" w="1215361">
                  <a:moveTo>
                    <a:pt x="85563" y="0"/>
                  </a:moveTo>
                  <a:lnTo>
                    <a:pt x="1129797" y="0"/>
                  </a:lnTo>
                  <a:cubicBezTo>
                    <a:pt x="1177053" y="0"/>
                    <a:pt x="1215361" y="38308"/>
                    <a:pt x="1215361" y="85563"/>
                  </a:cubicBezTo>
                  <a:lnTo>
                    <a:pt x="1215361" y="444890"/>
                  </a:lnTo>
                  <a:cubicBezTo>
                    <a:pt x="1215361" y="467583"/>
                    <a:pt x="1206346" y="489347"/>
                    <a:pt x="1190300" y="505393"/>
                  </a:cubicBezTo>
                  <a:cubicBezTo>
                    <a:pt x="1174254" y="521439"/>
                    <a:pt x="1152490" y="530454"/>
                    <a:pt x="1129797" y="530454"/>
                  </a:cubicBezTo>
                  <a:lnTo>
                    <a:pt x="85563" y="530454"/>
                  </a:lnTo>
                  <a:cubicBezTo>
                    <a:pt x="38308" y="530454"/>
                    <a:pt x="0" y="492146"/>
                    <a:pt x="0" y="444890"/>
                  </a:cubicBezTo>
                  <a:lnTo>
                    <a:pt x="0" y="85563"/>
                  </a:lnTo>
                  <a:cubicBezTo>
                    <a:pt x="0" y="62870"/>
                    <a:pt x="9015" y="41107"/>
                    <a:pt x="25061" y="25061"/>
                  </a:cubicBezTo>
                  <a:cubicBezTo>
                    <a:pt x="41107" y="9015"/>
                    <a:pt x="62870" y="0"/>
                    <a:pt x="85563" y="0"/>
                  </a:cubicBezTo>
                  <a:close/>
                </a:path>
              </a:pathLst>
            </a:custGeom>
            <a:solidFill>
              <a:srgbClr val="55ACEE"/>
            </a:solidFill>
            <a:ln w="38100" cap="rnd">
              <a:solidFill>
                <a:srgbClr val="226699"/>
              </a:solidFill>
              <a:prstDash val="solid"/>
              <a:round/>
            </a:ln>
          </p:spPr>
        </p:sp>
        <p:sp>
          <p:nvSpPr>
            <p:cNvPr name="TextBox 8" id="8"/>
            <p:cNvSpPr txBox="true"/>
            <p:nvPr/>
          </p:nvSpPr>
          <p:spPr>
            <a:xfrm>
              <a:off x="0" y="-38100"/>
              <a:ext cx="1215361" cy="568554"/>
            </a:xfrm>
            <a:prstGeom prst="rect">
              <a:avLst/>
            </a:prstGeom>
          </p:spPr>
          <p:txBody>
            <a:bodyPr anchor="ctr" rtlCol="false" tIns="50800" lIns="50800" bIns="50800" rIns="50800"/>
            <a:lstStyle/>
            <a:p>
              <a:pPr algn="ctr">
                <a:lnSpc>
                  <a:spcPts val="3359"/>
                </a:lnSpc>
              </a:pPr>
              <a:r>
                <a:rPr lang="en-US" b="true" sz="2400">
                  <a:solidFill>
                    <a:srgbClr val="FFFFFF"/>
                  </a:solidFill>
                  <a:latin typeface="Open Sans Bold"/>
                  <a:ea typeface="Open Sans Bold"/>
                  <a:cs typeface="Open Sans Bold"/>
                  <a:sym typeface="Open Sans Bold"/>
                </a:rPr>
                <a:t>a</a:t>
              </a:r>
              <a:r>
                <a:rPr lang="en-US" b="true" sz="2400">
                  <a:solidFill>
                    <a:srgbClr val="FFFFFF"/>
                  </a:solidFill>
                  <a:latin typeface="Open Sans Bold"/>
                  <a:ea typeface="Open Sans Bold"/>
                  <a:cs typeface="Open Sans Bold"/>
                  <a:sym typeface="Open Sans Bold"/>
                </a:rPr>
                <a:t>rticles.csv </a:t>
              </a:r>
              <a:r>
                <a:rPr lang="en-US" sz="2400">
                  <a:solidFill>
                    <a:srgbClr val="FFFFFF"/>
                  </a:solidFill>
                  <a:latin typeface="Open Sans"/>
                  <a:ea typeface="Open Sans"/>
                  <a:cs typeface="Open Sans"/>
                  <a:sym typeface="Open Sans"/>
                </a:rPr>
                <a:t>- detailed metadata for each article_id</a:t>
              </a:r>
              <a:r>
                <a:rPr lang="en-US" sz="2400">
                  <a:solidFill>
                    <a:srgbClr val="FFFFFF"/>
                  </a:solidFill>
                  <a:latin typeface="Open Sans"/>
                  <a:ea typeface="Open Sans"/>
                  <a:cs typeface="Open Sans"/>
                  <a:sym typeface="Open Sans"/>
                </a:rPr>
                <a:t> a</a:t>
              </a:r>
              <a:r>
                <a:rPr lang="en-US" sz="2400">
                  <a:solidFill>
                    <a:srgbClr val="FFFFFF"/>
                  </a:solidFill>
                  <a:latin typeface="Open Sans"/>
                  <a:ea typeface="Open Sans"/>
                  <a:cs typeface="Open Sans"/>
                  <a:sym typeface="Open Sans"/>
                </a:rPr>
                <a:t>v</a:t>
              </a:r>
              <a:r>
                <a:rPr lang="en-US" sz="2400">
                  <a:solidFill>
                    <a:srgbClr val="FFFFFF"/>
                  </a:solidFill>
                  <a:latin typeface="Open Sans"/>
                  <a:ea typeface="Open Sans"/>
                  <a:cs typeface="Open Sans"/>
                  <a:sym typeface="Open Sans"/>
                </a:rPr>
                <a:t>aila</a:t>
              </a:r>
              <a:r>
                <a:rPr lang="en-US" sz="2400">
                  <a:solidFill>
                    <a:srgbClr val="FFFFFF"/>
                  </a:solidFill>
                  <a:latin typeface="Open Sans"/>
                  <a:ea typeface="Open Sans"/>
                  <a:cs typeface="Open Sans"/>
                  <a:sym typeface="Open Sans"/>
                </a:rPr>
                <a:t>b</a:t>
              </a:r>
              <a:r>
                <a:rPr lang="en-US" sz="2400">
                  <a:solidFill>
                    <a:srgbClr val="FFFFFF"/>
                  </a:solidFill>
                  <a:latin typeface="Open Sans"/>
                  <a:ea typeface="Open Sans"/>
                  <a:cs typeface="Open Sans"/>
                  <a:sym typeface="Open Sans"/>
                </a:rPr>
                <a:t>le </a:t>
              </a:r>
              <a:r>
                <a:rPr lang="en-US" sz="2400">
                  <a:solidFill>
                    <a:srgbClr val="FFFFFF"/>
                  </a:solidFill>
                  <a:latin typeface="Open Sans"/>
                  <a:ea typeface="Open Sans"/>
                  <a:cs typeface="Open Sans"/>
                  <a:sym typeface="Open Sans"/>
                </a:rPr>
                <a:t>f</a:t>
              </a:r>
              <a:r>
                <a:rPr lang="en-US" sz="2400">
                  <a:solidFill>
                    <a:srgbClr val="FFFFFF"/>
                  </a:solidFill>
                  <a:latin typeface="Open Sans"/>
                  <a:ea typeface="Open Sans"/>
                  <a:cs typeface="Open Sans"/>
                  <a:sym typeface="Open Sans"/>
                </a:rPr>
                <a:t>or</a:t>
              </a:r>
              <a:r>
                <a:rPr lang="en-US" sz="2400">
                  <a:solidFill>
                    <a:srgbClr val="FFFFFF"/>
                  </a:solidFill>
                  <a:latin typeface="Open Sans"/>
                  <a:ea typeface="Open Sans"/>
                  <a:cs typeface="Open Sans"/>
                  <a:sym typeface="Open Sans"/>
                </a:rPr>
                <a:t> pu</a:t>
              </a:r>
              <a:r>
                <a:rPr lang="en-US" sz="2400">
                  <a:solidFill>
                    <a:srgbClr val="FFFFFF"/>
                  </a:solidFill>
                  <a:latin typeface="Open Sans"/>
                  <a:ea typeface="Open Sans"/>
                  <a:cs typeface="Open Sans"/>
                  <a:sym typeface="Open Sans"/>
                </a:rPr>
                <a:t>r</a:t>
              </a:r>
              <a:r>
                <a:rPr lang="en-US" sz="2400">
                  <a:solidFill>
                    <a:srgbClr val="FFFFFF"/>
                  </a:solidFill>
                  <a:latin typeface="Open Sans"/>
                  <a:ea typeface="Open Sans"/>
                  <a:cs typeface="Open Sans"/>
                  <a:sym typeface="Open Sans"/>
                </a:rPr>
                <a:t>cha</a:t>
              </a:r>
              <a:r>
                <a:rPr lang="en-US" sz="2400">
                  <a:solidFill>
                    <a:srgbClr val="FFFFFF"/>
                  </a:solidFill>
                  <a:latin typeface="Open Sans"/>
                  <a:ea typeface="Open Sans"/>
                  <a:cs typeface="Open Sans"/>
                  <a:sym typeface="Open Sans"/>
                </a:rPr>
                <a:t>se</a:t>
              </a:r>
            </a:p>
          </p:txBody>
        </p:sp>
      </p:grpSp>
      <p:grpSp>
        <p:nvGrpSpPr>
          <p:cNvPr name="Group 9" id="9"/>
          <p:cNvGrpSpPr/>
          <p:nvPr/>
        </p:nvGrpSpPr>
        <p:grpSpPr>
          <a:xfrm rot="0">
            <a:off x="12307353" y="5749108"/>
            <a:ext cx="4614573" cy="2014067"/>
            <a:chOff x="0" y="0"/>
            <a:chExt cx="1215361" cy="530454"/>
          </a:xfrm>
        </p:grpSpPr>
        <p:sp>
          <p:nvSpPr>
            <p:cNvPr name="Freeform 10" id="10"/>
            <p:cNvSpPr/>
            <p:nvPr/>
          </p:nvSpPr>
          <p:spPr>
            <a:xfrm flipH="false" flipV="false" rot="0">
              <a:off x="0" y="0"/>
              <a:ext cx="1215361" cy="530454"/>
            </a:xfrm>
            <a:custGeom>
              <a:avLst/>
              <a:gdLst/>
              <a:ahLst/>
              <a:cxnLst/>
              <a:rect r="r" b="b" t="t" l="l"/>
              <a:pathLst>
                <a:path h="530454" w="1215361">
                  <a:moveTo>
                    <a:pt x="85563" y="0"/>
                  </a:moveTo>
                  <a:lnTo>
                    <a:pt x="1129797" y="0"/>
                  </a:lnTo>
                  <a:cubicBezTo>
                    <a:pt x="1177053" y="0"/>
                    <a:pt x="1215361" y="38308"/>
                    <a:pt x="1215361" y="85563"/>
                  </a:cubicBezTo>
                  <a:lnTo>
                    <a:pt x="1215361" y="444890"/>
                  </a:lnTo>
                  <a:cubicBezTo>
                    <a:pt x="1215361" y="467583"/>
                    <a:pt x="1206346" y="489347"/>
                    <a:pt x="1190300" y="505393"/>
                  </a:cubicBezTo>
                  <a:cubicBezTo>
                    <a:pt x="1174254" y="521439"/>
                    <a:pt x="1152490" y="530454"/>
                    <a:pt x="1129797" y="530454"/>
                  </a:cubicBezTo>
                  <a:lnTo>
                    <a:pt x="85563" y="530454"/>
                  </a:lnTo>
                  <a:cubicBezTo>
                    <a:pt x="38308" y="530454"/>
                    <a:pt x="0" y="492146"/>
                    <a:pt x="0" y="444890"/>
                  </a:cubicBezTo>
                  <a:lnTo>
                    <a:pt x="0" y="85563"/>
                  </a:lnTo>
                  <a:cubicBezTo>
                    <a:pt x="0" y="62870"/>
                    <a:pt x="9015" y="41107"/>
                    <a:pt x="25061" y="25061"/>
                  </a:cubicBezTo>
                  <a:cubicBezTo>
                    <a:pt x="41107" y="9015"/>
                    <a:pt x="62870" y="0"/>
                    <a:pt x="85563" y="0"/>
                  </a:cubicBezTo>
                  <a:close/>
                </a:path>
              </a:pathLst>
            </a:custGeom>
            <a:solidFill>
              <a:srgbClr val="55ACEE"/>
            </a:solidFill>
            <a:ln w="38100" cap="rnd">
              <a:solidFill>
                <a:srgbClr val="226699"/>
              </a:solidFill>
              <a:prstDash val="solid"/>
              <a:round/>
            </a:ln>
          </p:spPr>
        </p:sp>
        <p:sp>
          <p:nvSpPr>
            <p:cNvPr name="TextBox 11" id="11"/>
            <p:cNvSpPr txBox="true"/>
            <p:nvPr/>
          </p:nvSpPr>
          <p:spPr>
            <a:xfrm>
              <a:off x="0" y="-38100"/>
              <a:ext cx="1215361" cy="568554"/>
            </a:xfrm>
            <a:prstGeom prst="rect">
              <a:avLst/>
            </a:prstGeom>
          </p:spPr>
          <p:txBody>
            <a:bodyPr anchor="ctr" rtlCol="false" tIns="50800" lIns="50800" bIns="50800" rIns="50800"/>
            <a:lstStyle/>
            <a:p>
              <a:pPr algn="ctr">
                <a:lnSpc>
                  <a:spcPts val="3359"/>
                </a:lnSpc>
              </a:pPr>
              <a:r>
                <a:rPr lang="en-US" b="true" sz="2400">
                  <a:solidFill>
                    <a:srgbClr val="FFFFFF"/>
                  </a:solidFill>
                  <a:latin typeface="Open Sans Bold"/>
                  <a:ea typeface="Open Sans Bold"/>
                  <a:cs typeface="Open Sans Bold"/>
                  <a:sym typeface="Open Sans Bold"/>
                </a:rPr>
                <a:t>customers.csv -</a:t>
              </a:r>
              <a:r>
                <a:rPr lang="en-US" sz="2400">
                  <a:solidFill>
                    <a:srgbClr val="FFFFFF"/>
                  </a:solidFill>
                  <a:latin typeface="Open Sans"/>
                  <a:ea typeface="Open Sans"/>
                  <a:cs typeface="Open Sans"/>
                  <a:sym typeface="Open Sans"/>
                </a:rPr>
                <a:t> metadata for each customer_id</a:t>
              </a:r>
              <a:r>
                <a:rPr lang="en-US" sz="2400">
                  <a:solidFill>
                    <a:srgbClr val="FFFFFF"/>
                  </a:solidFill>
                  <a:latin typeface="Open Sans"/>
                  <a:ea typeface="Open Sans"/>
                  <a:cs typeface="Open Sans"/>
                  <a:sym typeface="Open Sans"/>
                </a:rPr>
                <a:t> in</a:t>
              </a:r>
              <a:r>
                <a:rPr lang="en-US" sz="2400">
                  <a:solidFill>
                    <a:srgbClr val="FFFFFF"/>
                  </a:solidFill>
                  <a:latin typeface="Open Sans"/>
                  <a:ea typeface="Open Sans"/>
                  <a:cs typeface="Open Sans"/>
                  <a:sym typeface="Open Sans"/>
                </a:rPr>
                <a:t> data</a:t>
              </a:r>
              <a:r>
                <a:rPr lang="en-US" sz="2400">
                  <a:solidFill>
                    <a:srgbClr val="FFFFFF"/>
                  </a:solidFill>
                  <a:latin typeface="Open Sans"/>
                  <a:ea typeface="Open Sans"/>
                  <a:cs typeface="Open Sans"/>
                  <a:sym typeface="Open Sans"/>
                </a:rPr>
                <a:t>set</a:t>
              </a:r>
            </a:p>
          </p:txBody>
        </p:sp>
      </p:grpSp>
      <p:grpSp>
        <p:nvGrpSpPr>
          <p:cNvPr name="Group 12" id="12"/>
          <p:cNvGrpSpPr/>
          <p:nvPr/>
        </p:nvGrpSpPr>
        <p:grpSpPr>
          <a:xfrm rot="0">
            <a:off x="2898561" y="7876630"/>
            <a:ext cx="6076752" cy="1955218"/>
            <a:chOff x="0" y="0"/>
            <a:chExt cx="1600461" cy="514955"/>
          </a:xfrm>
        </p:grpSpPr>
        <p:sp>
          <p:nvSpPr>
            <p:cNvPr name="Freeform 13" id="13"/>
            <p:cNvSpPr/>
            <p:nvPr/>
          </p:nvSpPr>
          <p:spPr>
            <a:xfrm flipH="false" flipV="false" rot="0">
              <a:off x="0" y="0"/>
              <a:ext cx="1600461" cy="514955"/>
            </a:xfrm>
            <a:custGeom>
              <a:avLst/>
              <a:gdLst/>
              <a:ahLst/>
              <a:cxnLst/>
              <a:rect r="r" b="b" t="t" l="l"/>
              <a:pathLst>
                <a:path h="514955" w="1600461">
                  <a:moveTo>
                    <a:pt x="64975" y="0"/>
                  </a:moveTo>
                  <a:lnTo>
                    <a:pt x="1535486" y="0"/>
                  </a:lnTo>
                  <a:cubicBezTo>
                    <a:pt x="1552719" y="0"/>
                    <a:pt x="1569245" y="6846"/>
                    <a:pt x="1581431" y="19031"/>
                  </a:cubicBezTo>
                  <a:cubicBezTo>
                    <a:pt x="1593616" y="31216"/>
                    <a:pt x="1600461" y="47743"/>
                    <a:pt x="1600461" y="64975"/>
                  </a:cubicBezTo>
                  <a:lnTo>
                    <a:pt x="1600461" y="449979"/>
                  </a:lnTo>
                  <a:cubicBezTo>
                    <a:pt x="1600461" y="467212"/>
                    <a:pt x="1593616" y="483739"/>
                    <a:pt x="1581431" y="495924"/>
                  </a:cubicBezTo>
                  <a:cubicBezTo>
                    <a:pt x="1569245" y="508109"/>
                    <a:pt x="1552719" y="514955"/>
                    <a:pt x="1535486" y="514955"/>
                  </a:cubicBezTo>
                  <a:lnTo>
                    <a:pt x="64975" y="514955"/>
                  </a:lnTo>
                  <a:cubicBezTo>
                    <a:pt x="47743" y="514955"/>
                    <a:pt x="31216" y="508109"/>
                    <a:pt x="19031" y="495924"/>
                  </a:cubicBezTo>
                  <a:cubicBezTo>
                    <a:pt x="6846" y="483739"/>
                    <a:pt x="0" y="467212"/>
                    <a:pt x="0" y="449979"/>
                  </a:cubicBezTo>
                  <a:lnTo>
                    <a:pt x="0" y="64975"/>
                  </a:lnTo>
                  <a:cubicBezTo>
                    <a:pt x="0" y="47743"/>
                    <a:pt x="6846" y="31216"/>
                    <a:pt x="19031" y="19031"/>
                  </a:cubicBezTo>
                  <a:cubicBezTo>
                    <a:pt x="31216" y="6846"/>
                    <a:pt x="47743" y="0"/>
                    <a:pt x="64975" y="0"/>
                  </a:cubicBezTo>
                  <a:close/>
                </a:path>
              </a:pathLst>
            </a:custGeom>
            <a:solidFill>
              <a:srgbClr val="55ACEE"/>
            </a:solidFill>
            <a:ln w="38100" cap="rnd">
              <a:solidFill>
                <a:srgbClr val="226699"/>
              </a:solidFill>
              <a:prstDash val="solid"/>
              <a:round/>
            </a:ln>
          </p:spPr>
        </p:sp>
        <p:sp>
          <p:nvSpPr>
            <p:cNvPr name="TextBox 14" id="14"/>
            <p:cNvSpPr txBox="true"/>
            <p:nvPr/>
          </p:nvSpPr>
          <p:spPr>
            <a:xfrm>
              <a:off x="0" y="-38100"/>
              <a:ext cx="1600461" cy="553055"/>
            </a:xfrm>
            <a:prstGeom prst="rect">
              <a:avLst/>
            </a:prstGeom>
          </p:spPr>
          <p:txBody>
            <a:bodyPr anchor="ctr" rtlCol="false" tIns="50800" lIns="50800" bIns="50800" rIns="50800"/>
            <a:lstStyle/>
            <a:p>
              <a:pPr algn="ctr">
                <a:lnSpc>
                  <a:spcPts val="3359"/>
                </a:lnSpc>
              </a:pPr>
              <a:r>
                <a:rPr lang="en-US" b="true" sz="2400">
                  <a:solidFill>
                    <a:srgbClr val="FFFFFF"/>
                  </a:solidFill>
                  <a:latin typeface="Open Sans Bold"/>
                  <a:ea typeface="Open Sans Bold"/>
                  <a:cs typeface="Open Sans Bold"/>
                  <a:sym typeface="Open Sans Bold"/>
                </a:rPr>
                <a:t>sample_submission.csv -</a:t>
              </a:r>
              <a:r>
                <a:rPr lang="en-US" sz="2400">
                  <a:solidFill>
                    <a:srgbClr val="FFFFFF"/>
                  </a:solidFill>
                  <a:latin typeface="Open Sans"/>
                  <a:ea typeface="Open Sans"/>
                  <a:cs typeface="Open Sans"/>
                  <a:sym typeface="Open Sans"/>
                </a:rPr>
                <a:t> a sample submission file</a:t>
              </a:r>
              <a:r>
                <a:rPr lang="en-US" sz="2400">
                  <a:solidFill>
                    <a:srgbClr val="FFFFFF"/>
                  </a:solidFill>
                  <a:latin typeface="Open Sans"/>
                  <a:ea typeface="Open Sans"/>
                  <a:cs typeface="Open Sans"/>
                  <a:sym typeface="Open Sans"/>
                </a:rPr>
                <a:t> in</a:t>
              </a:r>
              <a:r>
                <a:rPr lang="en-US" sz="2400">
                  <a:solidFill>
                    <a:srgbClr val="FFFFFF"/>
                  </a:solidFill>
                  <a:latin typeface="Open Sans"/>
                  <a:ea typeface="Open Sans"/>
                  <a:cs typeface="Open Sans"/>
                  <a:sym typeface="Open Sans"/>
                </a:rPr>
                <a:t> the correct forma</a:t>
              </a:r>
              <a:r>
                <a:rPr lang="en-US" sz="2400">
                  <a:solidFill>
                    <a:srgbClr val="FFFFFF"/>
                  </a:solidFill>
                  <a:latin typeface="Open Sans"/>
                  <a:ea typeface="Open Sans"/>
                  <a:cs typeface="Open Sans"/>
                  <a:sym typeface="Open Sans"/>
                </a:rPr>
                <a:t>t</a:t>
              </a:r>
            </a:p>
          </p:txBody>
        </p:sp>
      </p:grpSp>
      <p:grpSp>
        <p:nvGrpSpPr>
          <p:cNvPr name="Group 15" id="15"/>
          <p:cNvGrpSpPr/>
          <p:nvPr/>
        </p:nvGrpSpPr>
        <p:grpSpPr>
          <a:xfrm rot="0">
            <a:off x="9061945" y="7876630"/>
            <a:ext cx="6490815" cy="1955218"/>
            <a:chOff x="0" y="0"/>
            <a:chExt cx="1709515" cy="514955"/>
          </a:xfrm>
        </p:grpSpPr>
        <p:sp>
          <p:nvSpPr>
            <p:cNvPr name="Freeform 16" id="16"/>
            <p:cNvSpPr/>
            <p:nvPr/>
          </p:nvSpPr>
          <p:spPr>
            <a:xfrm flipH="false" flipV="false" rot="0">
              <a:off x="0" y="0"/>
              <a:ext cx="1709515" cy="514955"/>
            </a:xfrm>
            <a:custGeom>
              <a:avLst/>
              <a:gdLst/>
              <a:ahLst/>
              <a:cxnLst/>
              <a:rect r="r" b="b" t="t" l="l"/>
              <a:pathLst>
                <a:path h="514955" w="1709515">
                  <a:moveTo>
                    <a:pt x="60830" y="0"/>
                  </a:moveTo>
                  <a:lnTo>
                    <a:pt x="1648685" y="0"/>
                  </a:lnTo>
                  <a:cubicBezTo>
                    <a:pt x="1682280" y="0"/>
                    <a:pt x="1709515" y="27235"/>
                    <a:pt x="1709515" y="60830"/>
                  </a:cubicBezTo>
                  <a:lnTo>
                    <a:pt x="1709515" y="454124"/>
                  </a:lnTo>
                  <a:cubicBezTo>
                    <a:pt x="1709515" y="487720"/>
                    <a:pt x="1682280" y="514955"/>
                    <a:pt x="1648685" y="514955"/>
                  </a:cubicBezTo>
                  <a:lnTo>
                    <a:pt x="60830" y="514955"/>
                  </a:lnTo>
                  <a:cubicBezTo>
                    <a:pt x="27235" y="514955"/>
                    <a:pt x="0" y="487720"/>
                    <a:pt x="0" y="454124"/>
                  </a:cubicBezTo>
                  <a:lnTo>
                    <a:pt x="0" y="60830"/>
                  </a:lnTo>
                  <a:cubicBezTo>
                    <a:pt x="0" y="27235"/>
                    <a:pt x="27235" y="0"/>
                    <a:pt x="60830" y="0"/>
                  </a:cubicBezTo>
                  <a:close/>
                </a:path>
              </a:pathLst>
            </a:custGeom>
            <a:solidFill>
              <a:srgbClr val="55ACEE"/>
            </a:solidFill>
            <a:ln w="38100" cap="rnd">
              <a:solidFill>
                <a:srgbClr val="226699"/>
              </a:solidFill>
              <a:prstDash val="solid"/>
              <a:round/>
            </a:ln>
          </p:spPr>
        </p:sp>
        <p:sp>
          <p:nvSpPr>
            <p:cNvPr name="TextBox 17" id="17"/>
            <p:cNvSpPr txBox="true"/>
            <p:nvPr/>
          </p:nvSpPr>
          <p:spPr>
            <a:xfrm>
              <a:off x="0" y="-38100"/>
              <a:ext cx="1709515" cy="553055"/>
            </a:xfrm>
            <a:prstGeom prst="rect">
              <a:avLst/>
            </a:prstGeom>
          </p:spPr>
          <p:txBody>
            <a:bodyPr anchor="ctr" rtlCol="false" tIns="50800" lIns="50800" bIns="50800" rIns="50800"/>
            <a:lstStyle/>
            <a:p>
              <a:pPr algn="ctr">
                <a:lnSpc>
                  <a:spcPts val="3359"/>
                </a:lnSpc>
              </a:pPr>
              <a:r>
                <a:rPr lang="en-US" b="true" sz="2400">
                  <a:solidFill>
                    <a:srgbClr val="FFFFFF"/>
                  </a:solidFill>
                  <a:latin typeface="Open Sans Bold"/>
                  <a:ea typeface="Open Sans Bold"/>
                  <a:cs typeface="Open Sans Bold"/>
                  <a:sym typeface="Open Sans Bold"/>
                </a:rPr>
                <a:t>transactions_train.csv </a:t>
              </a:r>
              <a:r>
                <a:rPr lang="en-US" sz="2400">
                  <a:solidFill>
                    <a:srgbClr val="FFFFFF"/>
                  </a:solidFill>
                  <a:latin typeface="Open Sans"/>
                  <a:ea typeface="Open Sans"/>
                  <a:cs typeface="Open Sans"/>
                  <a:sym typeface="Open Sans"/>
                </a:rPr>
                <a:t>- the training data, consisting of the purchases each customer for each date, with additional informa</a:t>
              </a:r>
              <a:r>
                <a:rPr lang="en-US" sz="2400">
                  <a:solidFill>
                    <a:srgbClr val="FFFFFF"/>
                  </a:solidFill>
                  <a:latin typeface="Open Sans"/>
                  <a:ea typeface="Open Sans"/>
                  <a:cs typeface="Open Sans"/>
                  <a:sym typeface="Open Sans"/>
                </a:rPr>
                <a:t>tion. </a:t>
              </a:r>
            </a:p>
          </p:txBody>
        </p:sp>
      </p:grpSp>
      <p:sp>
        <p:nvSpPr>
          <p:cNvPr name="TextBox 18" id="18"/>
          <p:cNvSpPr txBox="true"/>
          <p:nvPr/>
        </p:nvSpPr>
        <p:spPr>
          <a:xfrm rot="0">
            <a:off x="1028700" y="1809342"/>
            <a:ext cx="15893225" cy="2072640"/>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Open Sans Bold"/>
                <a:ea typeface="Open Sans Bold"/>
                <a:cs typeface="Open Sans Bold"/>
                <a:sym typeface="Open Sans Bold"/>
              </a:rPr>
              <a:t>Problematic</a:t>
            </a:r>
            <a:r>
              <a:rPr lang="en-US" b="true" sz="2400">
                <a:solidFill>
                  <a:srgbClr val="000000"/>
                </a:solidFill>
                <a:latin typeface="Open Sans Bold"/>
                <a:ea typeface="Open Sans Bold"/>
                <a:cs typeface="Open Sans Bold"/>
                <a:sym typeface="Open Sans Bold"/>
              </a:rPr>
              <a:t>:</a:t>
            </a:r>
            <a:r>
              <a:rPr lang="en-US" sz="2400">
                <a:solidFill>
                  <a:srgbClr val="000000"/>
                </a:solidFill>
                <a:latin typeface="Open Sans"/>
                <a:ea typeface="Open Sans"/>
                <a:cs typeface="Open Sans"/>
                <a:sym typeface="Open Sans"/>
              </a:rPr>
              <a:t> Personalized recommendations based on customer data.</a:t>
            </a:r>
          </a:p>
          <a:p>
            <a:pPr algn="l">
              <a:lnSpc>
                <a:spcPts val="3359"/>
              </a:lnSpc>
              <a:spcBef>
                <a:spcPct val="0"/>
              </a:spcBef>
            </a:pPr>
            <a:r>
              <a:rPr lang="en-US" b="true" sz="2400">
                <a:solidFill>
                  <a:srgbClr val="000000"/>
                </a:solidFill>
                <a:latin typeface="Open Sans Bold"/>
                <a:ea typeface="Open Sans Bold"/>
                <a:cs typeface="Open Sans Bold"/>
                <a:sym typeface="Open Sans Bold"/>
              </a:rPr>
              <a:t>Task: </a:t>
            </a:r>
            <a:r>
              <a:rPr lang="en-US" sz="2400">
                <a:solidFill>
                  <a:srgbClr val="000000"/>
                </a:solidFill>
                <a:latin typeface="Open Sans"/>
                <a:ea typeface="Open Sans"/>
                <a:cs typeface="Open Sans"/>
                <a:sym typeface="Open Sans"/>
              </a:rPr>
              <a:t>Develop a model to predict which articles each customer will purchase in the 7-day period immediately following the training data.</a:t>
            </a:r>
          </a:p>
          <a:p>
            <a:pPr algn="l">
              <a:lnSpc>
                <a:spcPts val="3359"/>
              </a:lnSpc>
              <a:spcBef>
                <a:spcPct val="0"/>
              </a:spcBef>
            </a:pPr>
            <a:r>
              <a:rPr lang="en-US" b="true" sz="2400">
                <a:solidFill>
                  <a:srgbClr val="000000"/>
                </a:solidFill>
                <a:latin typeface="Open Sans Bold"/>
                <a:ea typeface="Open Sans Bold"/>
                <a:cs typeface="Open Sans Bold"/>
                <a:sym typeface="Open Sans Bold"/>
              </a:rPr>
              <a:t>Input: </a:t>
            </a:r>
            <a:r>
              <a:rPr lang="en-US" sz="2400">
                <a:solidFill>
                  <a:srgbClr val="000000"/>
                </a:solidFill>
                <a:latin typeface="Open Sans"/>
                <a:ea typeface="Open Sans"/>
                <a:cs typeface="Open Sans"/>
                <a:sym typeface="Open Sans"/>
              </a:rPr>
              <a:t>Product details, Customer demographic data, purchase history of customers across time along with supporting metadata.</a:t>
            </a:r>
          </a:p>
        </p:txBody>
      </p:sp>
      <p:sp>
        <p:nvSpPr>
          <p:cNvPr name="TextBox 19" id="19"/>
          <p:cNvSpPr txBox="true"/>
          <p:nvPr/>
        </p:nvSpPr>
        <p:spPr>
          <a:xfrm rot="0">
            <a:off x="1454466" y="962025"/>
            <a:ext cx="4851916" cy="613411"/>
          </a:xfrm>
          <a:prstGeom prst="rect">
            <a:avLst/>
          </a:prstGeom>
        </p:spPr>
        <p:txBody>
          <a:bodyPr anchor="t" rtlCol="false" tIns="0" lIns="0" bIns="0" rIns="0">
            <a:spAutoFit/>
          </a:bodyPr>
          <a:lstStyle/>
          <a:p>
            <a:pPr algn="ctr">
              <a:lnSpc>
                <a:spcPts val="5039"/>
              </a:lnSpc>
              <a:spcBef>
                <a:spcPct val="0"/>
              </a:spcBef>
            </a:pPr>
            <a:r>
              <a:rPr lang="en-US" sz="3599">
                <a:solidFill>
                  <a:srgbClr val="6DA7CC"/>
                </a:solidFill>
                <a:latin typeface="Sniglet"/>
                <a:ea typeface="Sniglet"/>
                <a:cs typeface="Sniglet"/>
                <a:sym typeface="Sniglet"/>
              </a:rPr>
              <a:t>2. PROBLEM STATEMENT</a:t>
            </a:r>
          </a:p>
        </p:txBody>
      </p:sp>
      <p:sp>
        <p:nvSpPr>
          <p:cNvPr name="TextBox 20" id="20"/>
          <p:cNvSpPr txBox="true"/>
          <p:nvPr/>
        </p:nvSpPr>
        <p:spPr>
          <a:xfrm rot="0">
            <a:off x="2295744" y="4191340"/>
            <a:ext cx="2494347" cy="818515"/>
          </a:xfrm>
          <a:prstGeom prst="rect">
            <a:avLst/>
          </a:prstGeom>
        </p:spPr>
        <p:txBody>
          <a:bodyPr anchor="t" rtlCol="false" tIns="0" lIns="0" bIns="0" rIns="0">
            <a:spAutoFit/>
          </a:bodyPr>
          <a:lstStyle/>
          <a:p>
            <a:pPr algn="l">
              <a:lnSpc>
                <a:spcPts val="6674"/>
              </a:lnSpc>
              <a:spcBef>
                <a:spcPct val="0"/>
              </a:spcBef>
            </a:pPr>
            <a:r>
              <a:rPr lang="en-US" b="true" sz="4767">
                <a:solidFill>
                  <a:srgbClr val="000000"/>
                </a:solidFill>
                <a:latin typeface="Open Sans Bold"/>
                <a:ea typeface="Open Sans Bold"/>
                <a:cs typeface="Open Sans Bold"/>
                <a:sym typeface="Open Sans Bold"/>
              </a:rPr>
              <a:t>Files</a:t>
            </a:r>
          </a:p>
        </p:txBody>
      </p:sp>
      <p:sp>
        <p:nvSpPr>
          <p:cNvPr name="TextBox 21" id="21"/>
          <p:cNvSpPr txBox="true"/>
          <p:nvPr/>
        </p:nvSpPr>
        <p:spPr>
          <a:xfrm rot="0">
            <a:off x="2295744" y="4971755"/>
            <a:ext cx="8292778" cy="372745"/>
          </a:xfrm>
          <a:prstGeom prst="rect">
            <a:avLst/>
          </a:prstGeom>
        </p:spPr>
        <p:txBody>
          <a:bodyPr anchor="t" rtlCol="false" tIns="0" lIns="0" bIns="0" rIns="0">
            <a:spAutoFit/>
          </a:bodyPr>
          <a:lstStyle/>
          <a:p>
            <a:pPr algn="ctr">
              <a:lnSpc>
                <a:spcPts val="3079"/>
              </a:lnSpc>
              <a:spcBef>
                <a:spcPct val="0"/>
              </a:spcBef>
            </a:pPr>
            <a:r>
              <a:rPr lang="en-US" sz="2199" i="true">
                <a:solidFill>
                  <a:srgbClr val="55ACEE"/>
                </a:solidFill>
                <a:latin typeface="Open Sans Italics"/>
                <a:ea typeface="Open Sans Italics"/>
                <a:cs typeface="Open Sans Italics"/>
                <a:sym typeface="Open Sans Italics"/>
              </a:rPr>
              <a:t>Duplicate rows correspond to multiple purchases of the same item. </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7EED1"/>
        </a:solidFill>
      </p:bgPr>
    </p:bg>
    <p:spTree>
      <p:nvGrpSpPr>
        <p:cNvPr id="1" name=""/>
        <p:cNvGrpSpPr/>
        <p:nvPr/>
      </p:nvGrpSpPr>
      <p:grpSpPr>
        <a:xfrm>
          <a:off x="0" y="0"/>
          <a:ext cx="0" cy="0"/>
          <a:chOff x="0" y="0"/>
          <a:chExt cx="0" cy="0"/>
        </a:xfrm>
      </p:grpSpPr>
      <p:grpSp>
        <p:nvGrpSpPr>
          <p:cNvPr name="Group 2" id="2"/>
          <p:cNvGrpSpPr/>
          <p:nvPr/>
        </p:nvGrpSpPr>
        <p:grpSpPr>
          <a:xfrm rot="0">
            <a:off x="767103" y="2625767"/>
            <a:ext cx="10290711" cy="7192355"/>
            <a:chOff x="0" y="0"/>
            <a:chExt cx="2710311" cy="1894283"/>
          </a:xfrm>
        </p:grpSpPr>
        <p:sp>
          <p:nvSpPr>
            <p:cNvPr name="Freeform 3" id="3"/>
            <p:cNvSpPr/>
            <p:nvPr/>
          </p:nvSpPr>
          <p:spPr>
            <a:xfrm flipH="false" flipV="false" rot="0">
              <a:off x="0" y="0"/>
              <a:ext cx="2710311" cy="1894283"/>
            </a:xfrm>
            <a:custGeom>
              <a:avLst/>
              <a:gdLst/>
              <a:ahLst/>
              <a:cxnLst/>
              <a:rect r="r" b="b" t="t" l="l"/>
              <a:pathLst>
                <a:path h="1894283" w="2710311">
                  <a:moveTo>
                    <a:pt x="38368" y="0"/>
                  </a:moveTo>
                  <a:lnTo>
                    <a:pt x="2671942" y="0"/>
                  </a:lnTo>
                  <a:cubicBezTo>
                    <a:pt x="2682118" y="0"/>
                    <a:pt x="2691877" y="4042"/>
                    <a:pt x="2699073" y="11238"/>
                  </a:cubicBezTo>
                  <a:cubicBezTo>
                    <a:pt x="2706268" y="18433"/>
                    <a:pt x="2710311" y="28192"/>
                    <a:pt x="2710311" y="38368"/>
                  </a:cubicBezTo>
                  <a:lnTo>
                    <a:pt x="2710311" y="1855914"/>
                  </a:lnTo>
                  <a:cubicBezTo>
                    <a:pt x="2710311" y="1866090"/>
                    <a:pt x="2706268" y="1875849"/>
                    <a:pt x="2699073" y="1883045"/>
                  </a:cubicBezTo>
                  <a:cubicBezTo>
                    <a:pt x="2691877" y="1890240"/>
                    <a:pt x="2682118" y="1894283"/>
                    <a:pt x="2671942" y="1894283"/>
                  </a:cubicBezTo>
                  <a:lnTo>
                    <a:pt x="38368" y="1894283"/>
                  </a:lnTo>
                  <a:cubicBezTo>
                    <a:pt x="28192" y="1894283"/>
                    <a:pt x="18433" y="1890240"/>
                    <a:pt x="11238" y="1883045"/>
                  </a:cubicBezTo>
                  <a:cubicBezTo>
                    <a:pt x="4042" y="1875849"/>
                    <a:pt x="0" y="1866090"/>
                    <a:pt x="0" y="1855914"/>
                  </a:cubicBezTo>
                  <a:lnTo>
                    <a:pt x="0" y="38368"/>
                  </a:lnTo>
                  <a:cubicBezTo>
                    <a:pt x="0" y="28192"/>
                    <a:pt x="4042" y="18433"/>
                    <a:pt x="11238" y="11238"/>
                  </a:cubicBezTo>
                  <a:cubicBezTo>
                    <a:pt x="18433" y="4042"/>
                    <a:pt x="28192" y="0"/>
                    <a:pt x="38368" y="0"/>
                  </a:cubicBezTo>
                  <a:close/>
                </a:path>
              </a:pathLst>
            </a:custGeom>
            <a:solidFill>
              <a:srgbClr val="FFFFFF"/>
            </a:solidFill>
            <a:ln w="66675" cap="rnd">
              <a:solidFill>
                <a:srgbClr val="000000"/>
              </a:solidFill>
              <a:prstDash val="solid"/>
              <a:round/>
            </a:ln>
          </p:spPr>
        </p:sp>
        <p:sp>
          <p:nvSpPr>
            <p:cNvPr name="TextBox 4" id="4"/>
            <p:cNvSpPr txBox="true"/>
            <p:nvPr/>
          </p:nvSpPr>
          <p:spPr>
            <a:xfrm>
              <a:off x="0" y="-38100"/>
              <a:ext cx="2710311" cy="1932383"/>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6793586" y="3016292"/>
            <a:ext cx="4028895" cy="5020310"/>
          </a:xfrm>
          <a:prstGeom prst="rect">
            <a:avLst/>
          </a:prstGeom>
        </p:spPr>
        <p:txBody>
          <a:bodyPr anchor="t" rtlCol="false" tIns="0" lIns="0" bIns="0" rIns="0">
            <a:spAutoFit/>
          </a:bodyPr>
          <a:lstStyle/>
          <a:p>
            <a:pPr algn="l">
              <a:lnSpc>
                <a:spcPts val="3640"/>
              </a:lnSpc>
            </a:pPr>
            <a:r>
              <a:rPr lang="en-US" sz="2600">
                <a:solidFill>
                  <a:srgbClr val="000000"/>
                </a:solidFill>
                <a:latin typeface="Open Sans"/>
                <a:ea typeface="Open Sans"/>
                <a:cs typeface="Open Sans"/>
                <a:sym typeface="Open Sans"/>
              </a:rPr>
              <a:t>14. </a:t>
            </a:r>
            <a:r>
              <a:rPr lang="en-US" sz="2600">
                <a:solidFill>
                  <a:srgbClr val="000000"/>
                </a:solidFill>
                <a:latin typeface="Open Sans"/>
                <a:ea typeface="Open Sans"/>
                <a:cs typeface="Open Sans"/>
                <a:sym typeface="Open Sans"/>
              </a:rPr>
              <a:t>department_no</a:t>
            </a:r>
          </a:p>
          <a:p>
            <a:pPr algn="l">
              <a:lnSpc>
                <a:spcPts val="3640"/>
              </a:lnSpc>
            </a:pPr>
            <a:r>
              <a:rPr lang="en-US" sz="2600">
                <a:solidFill>
                  <a:srgbClr val="000000"/>
                </a:solidFill>
                <a:latin typeface="Open Sans"/>
                <a:ea typeface="Open Sans"/>
                <a:cs typeface="Open Sans"/>
                <a:sym typeface="Open Sans"/>
              </a:rPr>
              <a:t>15. </a:t>
            </a:r>
            <a:r>
              <a:rPr lang="en-US" sz="2600">
                <a:solidFill>
                  <a:srgbClr val="000000"/>
                </a:solidFill>
                <a:latin typeface="Open Sans"/>
                <a:ea typeface="Open Sans"/>
                <a:cs typeface="Open Sans"/>
                <a:sym typeface="Open Sans"/>
              </a:rPr>
              <a:t>department_name</a:t>
            </a:r>
          </a:p>
          <a:p>
            <a:pPr algn="l">
              <a:lnSpc>
                <a:spcPts val="3640"/>
              </a:lnSpc>
            </a:pPr>
            <a:r>
              <a:rPr lang="en-US" sz="2600">
                <a:solidFill>
                  <a:srgbClr val="000000"/>
                </a:solidFill>
                <a:latin typeface="Open Sans"/>
                <a:ea typeface="Open Sans"/>
                <a:cs typeface="Open Sans"/>
                <a:sym typeface="Open Sans"/>
              </a:rPr>
              <a:t>16. index_code</a:t>
            </a:r>
          </a:p>
          <a:p>
            <a:pPr algn="l">
              <a:lnSpc>
                <a:spcPts val="3640"/>
              </a:lnSpc>
            </a:pPr>
            <a:r>
              <a:rPr lang="en-US" sz="2600">
                <a:solidFill>
                  <a:srgbClr val="000000"/>
                </a:solidFill>
                <a:latin typeface="Open Sans"/>
                <a:ea typeface="Open Sans"/>
                <a:cs typeface="Open Sans"/>
                <a:sym typeface="Open Sans"/>
              </a:rPr>
              <a:t>17. index_name</a:t>
            </a:r>
          </a:p>
          <a:p>
            <a:pPr algn="l">
              <a:lnSpc>
                <a:spcPts val="3640"/>
              </a:lnSpc>
            </a:pPr>
            <a:r>
              <a:rPr lang="en-US" sz="2600">
                <a:solidFill>
                  <a:srgbClr val="000000"/>
                </a:solidFill>
                <a:latin typeface="Open Sans"/>
                <a:ea typeface="Open Sans"/>
                <a:cs typeface="Open Sans"/>
                <a:sym typeface="Open Sans"/>
              </a:rPr>
              <a:t>18. index_group_no</a:t>
            </a:r>
          </a:p>
          <a:p>
            <a:pPr algn="l">
              <a:lnSpc>
                <a:spcPts val="3640"/>
              </a:lnSpc>
            </a:pPr>
            <a:r>
              <a:rPr lang="en-US" sz="2600">
                <a:solidFill>
                  <a:srgbClr val="000000"/>
                </a:solidFill>
                <a:latin typeface="Open Sans"/>
                <a:ea typeface="Open Sans"/>
                <a:cs typeface="Open Sans"/>
                <a:sym typeface="Open Sans"/>
              </a:rPr>
              <a:t>19. index_group_name</a:t>
            </a:r>
          </a:p>
          <a:p>
            <a:pPr algn="l">
              <a:lnSpc>
                <a:spcPts val="3640"/>
              </a:lnSpc>
            </a:pPr>
            <a:r>
              <a:rPr lang="en-US" sz="2600">
                <a:solidFill>
                  <a:srgbClr val="000000"/>
                </a:solidFill>
                <a:latin typeface="Open Sans"/>
                <a:ea typeface="Open Sans"/>
                <a:cs typeface="Open Sans"/>
                <a:sym typeface="Open Sans"/>
              </a:rPr>
              <a:t>20. section_no</a:t>
            </a:r>
          </a:p>
          <a:p>
            <a:pPr algn="l">
              <a:lnSpc>
                <a:spcPts val="3640"/>
              </a:lnSpc>
            </a:pPr>
            <a:r>
              <a:rPr lang="en-US" sz="2600">
                <a:solidFill>
                  <a:srgbClr val="000000"/>
                </a:solidFill>
                <a:latin typeface="Open Sans"/>
                <a:ea typeface="Open Sans"/>
                <a:cs typeface="Open Sans"/>
                <a:sym typeface="Open Sans"/>
              </a:rPr>
              <a:t>21. section_name</a:t>
            </a:r>
          </a:p>
          <a:p>
            <a:pPr algn="l">
              <a:lnSpc>
                <a:spcPts val="3640"/>
              </a:lnSpc>
            </a:pPr>
            <a:r>
              <a:rPr lang="en-US" sz="2600">
                <a:solidFill>
                  <a:srgbClr val="000000"/>
                </a:solidFill>
                <a:latin typeface="Open Sans"/>
                <a:ea typeface="Open Sans"/>
                <a:cs typeface="Open Sans"/>
                <a:sym typeface="Open Sans"/>
              </a:rPr>
              <a:t>22. garment_group_no</a:t>
            </a:r>
          </a:p>
          <a:p>
            <a:pPr algn="l">
              <a:lnSpc>
                <a:spcPts val="3640"/>
              </a:lnSpc>
            </a:pPr>
            <a:r>
              <a:rPr lang="en-US" sz="2600">
                <a:solidFill>
                  <a:srgbClr val="000000"/>
                </a:solidFill>
                <a:latin typeface="Open Sans"/>
                <a:ea typeface="Open Sans"/>
                <a:cs typeface="Open Sans"/>
                <a:sym typeface="Open Sans"/>
              </a:rPr>
              <a:t>23. garment_group_name</a:t>
            </a:r>
          </a:p>
          <a:p>
            <a:pPr algn="l">
              <a:lnSpc>
                <a:spcPts val="3640"/>
              </a:lnSpc>
            </a:pPr>
            <a:r>
              <a:rPr lang="en-US" sz="2600">
                <a:solidFill>
                  <a:srgbClr val="000000"/>
                </a:solidFill>
                <a:latin typeface="Open Sans"/>
                <a:ea typeface="Open Sans"/>
                <a:cs typeface="Open Sans"/>
                <a:sym typeface="Open Sans"/>
              </a:rPr>
              <a:t>24. detail_desc</a:t>
            </a:r>
          </a:p>
        </p:txBody>
      </p:sp>
      <p:sp>
        <p:nvSpPr>
          <p:cNvPr name="TextBox 6" id="6"/>
          <p:cNvSpPr txBox="true"/>
          <p:nvPr/>
        </p:nvSpPr>
        <p:spPr>
          <a:xfrm rot="0">
            <a:off x="1028700" y="962025"/>
            <a:ext cx="12097450" cy="669925"/>
          </a:xfrm>
          <a:prstGeom prst="rect">
            <a:avLst/>
          </a:prstGeom>
        </p:spPr>
        <p:txBody>
          <a:bodyPr anchor="t" rtlCol="false" tIns="0" lIns="0" bIns="0" rIns="0">
            <a:spAutoFit/>
          </a:bodyPr>
          <a:lstStyle/>
          <a:p>
            <a:pPr algn="l">
              <a:lnSpc>
                <a:spcPts val="5599"/>
              </a:lnSpc>
              <a:spcBef>
                <a:spcPct val="0"/>
              </a:spcBef>
            </a:pPr>
            <a:r>
              <a:rPr lang="en-US" sz="3999">
                <a:solidFill>
                  <a:srgbClr val="6DA7CC"/>
                </a:solidFill>
                <a:latin typeface="Sniglet"/>
                <a:ea typeface="Sniglet"/>
                <a:cs typeface="Sniglet"/>
                <a:sym typeface="Sniglet"/>
              </a:rPr>
              <a:t>2. PROBLEM STATEMENT - DATA OVERVIEW</a:t>
            </a:r>
          </a:p>
        </p:txBody>
      </p:sp>
      <p:sp>
        <p:nvSpPr>
          <p:cNvPr name="TextBox 7" id="7"/>
          <p:cNvSpPr txBox="true"/>
          <p:nvPr/>
        </p:nvSpPr>
        <p:spPr>
          <a:xfrm rot="0">
            <a:off x="1439326" y="1946317"/>
            <a:ext cx="3775940" cy="679450"/>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Open Sans Bold"/>
                <a:ea typeface="Open Sans Bold"/>
                <a:cs typeface="Open Sans Bold"/>
                <a:sym typeface="Open Sans Bold"/>
              </a:rPr>
              <a:t>articles.csv</a:t>
            </a:r>
          </a:p>
        </p:txBody>
      </p:sp>
      <p:sp>
        <p:nvSpPr>
          <p:cNvPr name="TextBox 8" id="8"/>
          <p:cNvSpPr txBox="true"/>
          <p:nvPr/>
        </p:nvSpPr>
        <p:spPr>
          <a:xfrm rot="0">
            <a:off x="1125318" y="3016292"/>
            <a:ext cx="5455771" cy="5934710"/>
          </a:xfrm>
          <a:prstGeom prst="rect">
            <a:avLst/>
          </a:prstGeom>
        </p:spPr>
        <p:txBody>
          <a:bodyPr anchor="t" rtlCol="false" tIns="0" lIns="0" bIns="0" rIns="0">
            <a:spAutoFit/>
          </a:bodyPr>
          <a:lstStyle/>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article_id</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product_code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product_name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product_type_no</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product_type_name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product_group_name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graphical_appearance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colour_group_code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colour_group_name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perceived_colour_value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perceived_colour_value_name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perceived_color_master_id</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perceived_color_master_name</a:t>
            </a:r>
          </a:p>
        </p:txBody>
      </p:sp>
      <p:sp>
        <p:nvSpPr>
          <p:cNvPr name="TextBox 9" id="9"/>
          <p:cNvSpPr txBox="true"/>
          <p:nvPr/>
        </p:nvSpPr>
        <p:spPr>
          <a:xfrm rot="0">
            <a:off x="11969352" y="1946317"/>
            <a:ext cx="3775940" cy="679450"/>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Open Sans Bold"/>
                <a:ea typeface="Open Sans Bold"/>
                <a:cs typeface="Open Sans Bold"/>
                <a:sym typeface="Open Sans Bold"/>
              </a:rPr>
              <a:t>customers.csv</a:t>
            </a:r>
          </a:p>
        </p:txBody>
      </p:sp>
      <p:grpSp>
        <p:nvGrpSpPr>
          <p:cNvPr name="Group 10" id="10"/>
          <p:cNvGrpSpPr/>
          <p:nvPr/>
        </p:nvGrpSpPr>
        <p:grpSpPr>
          <a:xfrm rot="0">
            <a:off x="11267364" y="2625767"/>
            <a:ext cx="6699506" cy="3596178"/>
            <a:chOff x="0" y="0"/>
            <a:chExt cx="1764479" cy="947141"/>
          </a:xfrm>
        </p:grpSpPr>
        <p:sp>
          <p:nvSpPr>
            <p:cNvPr name="Freeform 11" id="11"/>
            <p:cNvSpPr/>
            <p:nvPr/>
          </p:nvSpPr>
          <p:spPr>
            <a:xfrm flipH="false" flipV="false" rot="0">
              <a:off x="0" y="0"/>
              <a:ext cx="1764479" cy="947141"/>
            </a:xfrm>
            <a:custGeom>
              <a:avLst/>
              <a:gdLst/>
              <a:ahLst/>
              <a:cxnLst/>
              <a:rect r="r" b="b" t="t" l="l"/>
              <a:pathLst>
                <a:path h="947141" w="1764479">
                  <a:moveTo>
                    <a:pt x="58935" y="0"/>
                  </a:moveTo>
                  <a:lnTo>
                    <a:pt x="1705544" y="0"/>
                  </a:lnTo>
                  <a:cubicBezTo>
                    <a:pt x="1738093" y="0"/>
                    <a:pt x="1764479" y="26386"/>
                    <a:pt x="1764479" y="58935"/>
                  </a:cubicBezTo>
                  <a:lnTo>
                    <a:pt x="1764479" y="888206"/>
                  </a:lnTo>
                  <a:cubicBezTo>
                    <a:pt x="1764479" y="920755"/>
                    <a:pt x="1738093" y="947141"/>
                    <a:pt x="1705544" y="947141"/>
                  </a:cubicBezTo>
                  <a:lnTo>
                    <a:pt x="58935" y="947141"/>
                  </a:lnTo>
                  <a:cubicBezTo>
                    <a:pt x="26386" y="947141"/>
                    <a:pt x="0" y="920755"/>
                    <a:pt x="0" y="888206"/>
                  </a:cubicBezTo>
                  <a:lnTo>
                    <a:pt x="0" y="58935"/>
                  </a:lnTo>
                  <a:cubicBezTo>
                    <a:pt x="0" y="26386"/>
                    <a:pt x="26386" y="0"/>
                    <a:pt x="58935" y="0"/>
                  </a:cubicBezTo>
                  <a:close/>
                </a:path>
              </a:pathLst>
            </a:custGeom>
            <a:solidFill>
              <a:srgbClr val="FFFFFF"/>
            </a:solidFill>
            <a:ln w="66675" cap="rnd">
              <a:solidFill>
                <a:srgbClr val="000000"/>
              </a:solidFill>
              <a:prstDash val="solid"/>
              <a:round/>
            </a:ln>
          </p:spPr>
        </p:sp>
        <p:sp>
          <p:nvSpPr>
            <p:cNvPr name="TextBox 12" id="12"/>
            <p:cNvSpPr txBox="true"/>
            <p:nvPr/>
          </p:nvSpPr>
          <p:spPr>
            <a:xfrm>
              <a:off x="0" y="-38100"/>
              <a:ext cx="1764479" cy="985241"/>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1543355" y="2799526"/>
            <a:ext cx="5978385" cy="3191510"/>
          </a:xfrm>
          <a:prstGeom prst="rect">
            <a:avLst/>
          </a:prstGeom>
        </p:spPr>
        <p:txBody>
          <a:bodyPr anchor="t" rtlCol="false" tIns="0" lIns="0" bIns="0" rIns="0">
            <a:spAutoFit/>
          </a:bodyPr>
          <a:lstStyle/>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customer_id</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#FN</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#Active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club_membership_status</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fashion_news_frequency</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age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postal_code</a:t>
            </a:r>
          </a:p>
        </p:txBody>
      </p:sp>
      <p:sp>
        <p:nvSpPr>
          <p:cNvPr name="TextBox 14" id="14"/>
          <p:cNvSpPr txBox="true"/>
          <p:nvPr/>
        </p:nvSpPr>
        <p:spPr>
          <a:xfrm rot="0">
            <a:off x="11969352" y="6366795"/>
            <a:ext cx="5997518" cy="679450"/>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Open Sans Bold"/>
                <a:ea typeface="Open Sans Bold"/>
                <a:cs typeface="Open Sans Bold"/>
                <a:sym typeface="Open Sans Bold"/>
              </a:rPr>
              <a:t>transactions_train.csv</a:t>
            </a:r>
          </a:p>
        </p:txBody>
      </p:sp>
      <p:grpSp>
        <p:nvGrpSpPr>
          <p:cNvPr name="Group 15" id="15"/>
          <p:cNvGrpSpPr/>
          <p:nvPr/>
        </p:nvGrpSpPr>
        <p:grpSpPr>
          <a:xfrm rot="0">
            <a:off x="11267364" y="7046245"/>
            <a:ext cx="6699506" cy="2771877"/>
            <a:chOff x="0" y="0"/>
            <a:chExt cx="1764479" cy="730042"/>
          </a:xfrm>
        </p:grpSpPr>
        <p:sp>
          <p:nvSpPr>
            <p:cNvPr name="Freeform 16" id="16"/>
            <p:cNvSpPr/>
            <p:nvPr/>
          </p:nvSpPr>
          <p:spPr>
            <a:xfrm flipH="false" flipV="false" rot="0">
              <a:off x="0" y="0"/>
              <a:ext cx="1764479" cy="730042"/>
            </a:xfrm>
            <a:custGeom>
              <a:avLst/>
              <a:gdLst/>
              <a:ahLst/>
              <a:cxnLst/>
              <a:rect r="r" b="b" t="t" l="l"/>
              <a:pathLst>
                <a:path h="730042" w="1764479">
                  <a:moveTo>
                    <a:pt x="58935" y="0"/>
                  </a:moveTo>
                  <a:lnTo>
                    <a:pt x="1705544" y="0"/>
                  </a:lnTo>
                  <a:cubicBezTo>
                    <a:pt x="1738093" y="0"/>
                    <a:pt x="1764479" y="26386"/>
                    <a:pt x="1764479" y="58935"/>
                  </a:cubicBezTo>
                  <a:lnTo>
                    <a:pt x="1764479" y="671106"/>
                  </a:lnTo>
                  <a:cubicBezTo>
                    <a:pt x="1764479" y="686737"/>
                    <a:pt x="1758270" y="701728"/>
                    <a:pt x="1747217" y="712780"/>
                  </a:cubicBezTo>
                  <a:cubicBezTo>
                    <a:pt x="1736165" y="723833"/>
                    <a:pt x="1721174" y="730042"/>
                    <a:pt x="1705544" y="730042"/>
                  </a:cubicBezTo>
                  <a:lnTo>
                    <a:pt x="58935" y="730042"/>
                  </a:lnTo>
                  <a:cubicBezTo>
                    <a:pt x="26386" y="730042"/>
                    <a:pt x="0" y="703656"/>
                    <a:pt x="0" y="671106"/>
                  </a:cubicBezTo>
                  <a:lnTo>
                    <a:pt x="0" y="58935"/>
                  </a:lnTo>
                  <a:cubicBezTo>
                    <a:pt x="0" y="26386"/>
                    <a:pt x="26386" y="0"/>
                    <a:pt x="58935" y="0"/>
                  </a:cubicBezTo>
                  <a:close/>
                </a:path>
              </a:pathLst>
            </a:custGeom>
            <a:solidFill>
              <a:srgbClr val="FFFFFF"/>
            </a:solidFill>
            <a:ln w="66675" cap="rnd">
              <a:solidFill>
                <a:srgbClr val="000000"/>
              </a:solidFill>
              <a:prstDash val="solid"/>
              <a:round/>
            </a:ln>
          </p:spPr>
        </p:sp>
        <p:sp>
          <p:nvSpPr>
            <p:cNvPr name="TextBox 17" id="17"/>
            <p:cNvSpPr txBox="true"/>
            <p:nvPr/>
          </p:nvSpPr>
          <p:spPr>
            <a:xfrm>
              <a:off x="0" y="-38100"/>
              <a:ext cx="1764479" cy="768142"/>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11543355" y="7265054"/>
            <a:ext cx="5978385" cy="2277110"/>
          </a:xfrm>
          <a:prstGeom prst="rect">
            <a:avLst/>
          </a:prstGeom>
        </p:spPr>
        <p:txBody>
          <a:bodyPr anchor="t" rtlCol="false" tIns="0" lIns="0" bIns="0" rIns="0">
            <a:spAutoFit/>
          </a:bodyPr>
          <a:lstStyle/>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t_date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customer_id</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article_id</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price</a:t>
            </a:r>
          </a:p>
          <a:p>
            <a:pPr algn="l" marL="561341" indent="-280670" lvl="1">
              <a:lnSpc>
                <a:spcPts val="3640"/>
              </a:lnSpc>
              <a:buAutoNum type="arabicPeriod" startAt="1"/>
            </a:pPr>
            <a:r>
              <a:rPr lang="en-US" sz="2600">
                <a:solidFill>
                  <a:srgbClr val="000000"/>
                </a:solidFill>
                <a:latin typeface="Open Sans"/>
                <a:ea typeface="Open Sans"/>
                <a:cs typeface="Open Sans"/>
                <a:sym typeface="Open Sans"/>
              </a:rPr>
              <a:t>sales_channel_id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sp>
        <p:nvSpPr>
          <p:cNvPr name="Freeform 2" id="2"/>
          <p:cNvSpPr/>
          <p:nvPr/>
        </p:nvSpPr>
        <p:spPr>
          <a:xfrm flipH="false" flipV="false" rot="0">
            <a:off x="12174369" y="3612229"/>
            <a:ext cx="5084931" cy="4379397"/>
          </a:xfrm>
          <a:custGeom>
            <a:avLst/>
            <a:gdLst/>
            <a:ahLst/>
            <a:cxnLst/>
            <a:rect r="r" b="b" t="t" l="l"/>
            <a:pathLst>
              <a:path h="4379397" w="5084931">
                <a:moveTo>
                  <a:pt x="0" y="0"/>
                </a:moveTo>
                <a:lnTo>
                  <a:pt x="5084931" y="0"/>
                </a:lnTo>
                <a:lnTo>
                  <a:pt x="5084931" y="4379397"/>
                </a:lnTo>
                <a:lnTo>
                  <a:pt x="0" y="4379397"/>
                </a:lnTo>
                <a:lnTo>
                  <a:pt x="0" y="0"/>
                </a:lnTo>
                <a:close/>
              </a:path>
            </a:pathLst>
          </a:custGeom>
          <a:blipFill>
            <a:blip r:embed="rId2"/>
            <a:stretch>
              <a:fillRect l="0" t="0" r="0" b="0"/>
            </a:stretch>
          </a:blipFill>
        </p:spPr>
      </p:sp>
      <p:sp>
        <p:nvSpPr>
          <p:cNvPr name="TextBox 3" id="3"/>
          <p:cNvSpPr txBox="true"/>
          <p:nvPr/>
        </p:nvSpPr>
        <p:spPr>
          <a:xfrm rot="0">
            <a:off x="5371890" y="933450"/>
            <a:ext cx="8421795" cy="1811020"/>
          </a:xfrm>
          <a:prstGeom prst="rect">
            <a:avLst/>
          </a:prstGeom>
        </p:spPr>
        <p:txBody>
          <a:bodyPr anchor="t" rtlCol="false" tIns="0" lIns="0" bIns="0" rIns="0">
            <a:spAutoFit/>
          </a:bodyPr>
          <a:lstStyle/>
          <a:p>
            <a:pPr algn="ctr">
              <a:lnSpc>
                <a:spcPts val="7279"/>
              </a:lnSpc>
            </a:pPr>
            <a:r>
              <a:rPr lang="en-US" sz="5199">
                <a:solidFill>
                  <a:srgbClr val="6DA7CC"/>
                </a:solidFill>
                <a:latin typeface="Sniglet"/>
                <a:ea typeface="Sniglet"/>
                <a:cs typeface="Sniglet"/>
                <a:sym typeface="Sniglet"/>
              </a:rPr>
              <a:t>How the Model Works</a:t>
            </a:r>
          </a:p>
          <a:p>
            <a:pPr algn="ctr">
              <a:lnSpc>
                <a:spcPts val="7279"/>
              </a:lnSpc>
            </a:pPr>
          </a:p>
        </p:txBody>
      </p:sp>
      <p:grpSp>
        <p:nvGrpSpPr>
          <p:cNvPr name="Group 4" id="4"/>
          <p:cNvGrpSpPr/>
          <p:nvPr/>
        </p:nvGrpSpPr>
        <p:grpSpPr>
          <a:xfrm rot="0">
            <a:off x="767103" y="2625767"/>
            <a:ext cx="10290711" cy="7192355"/>
            <a:chOff x="0" y="0"/>
            <a:chExt cx="2710311" cy="1894283"/>
          </a:xfrm>
        </p:grpSpPr>
        <p:sp>
          <p:nvSpPr>
            <p:cNvPr name="Freeform 5" id="5"/>
            <p:cNvSpPr/>
            <p:nvPr/>
          </p:nvSpPr>
          <p:spPr>
            <a:xfrm flipH="false" flipV="false" rot="0">
              <a:off x="0" y="0"/>
              <a:ext cx="2710311" cy="1894283"/>
            </a:xfrm>
            <a:custGeom>
              <a:avLst/>
              <a:gdLst/>
              <a:ahLst/>
              <a:cxnLst/>
              <a:rect r="r" b="b" t="t" l="l"/>
              <a:pathLst>
                <a:path h="1894283" w="2710311">
                  <a:moveTo>
                    <a:pt x="38368" y="0"/>
                  </a:moveTo>
                  <a:lnTo>
                    <a:pt x="2671942" y="0"/>
                  </a:lnTo>
                  <a:cubicBezTo>
                    <a:pt x="2682118" y="0"/>
                    <a:pt x="2691877" y="4042"/>
                    <a:pt x="2699073" y="11238"/>
                  </a:cubicBezTo>
                  <a:cubicBezTo>
                    <a:pt x="2706268" y="18433"/>
                    <a:pt x="2710311" y="28192"/>
                    <a:pt x="2710311" y="38368"/>
                  </a:cubicBezTo>
                  <a:lnTo>
                    <a:pt x="2710311" y="1855914"/>
                  </a:lnTo>
                  <a:cubicBezTo>
                    <a:pt x="2710311" y="1866090"/>
                    <a:pt x="2706268" y="1875849"/>
                    <a:pt x="2699073" y="1883045"/>
                  </a:cubicBezTo>
                  <a:cubicBezTo>
                    <a:pt x="2691877" y="1890240"/>
                    <a:pt x="2682118" y="1894283"/>
                    <a:pt x="2671942" y="1894283"/>
                  </a:cubicBezTo>
                  <a:lnTo>
                    <a:pt x="38368" y="1894283"/>
                  </a:lnTo>
                  <a:cubicBezTo>
                    <a:pt x="28192" y="1894283"/>
                    <a:pt x="18433" y="1890240"/>
                    <a:pt x="11238" y="1883045"/>
                  </a:cubicBezTo>
                  <a:cubicBezTo>
                    <a:pt x="4042" y="1875849"/>
                    <a:pt x="0" y="1866090"/>
                    <a:pt x="0" y="1855914"/>
                  </a:cubicBezTo>
                  <a:lnTo>
                    <a:pt x="0" y="38368"/>
                  </a:lnTo>
                  <a:cubicBezTo>
                    <a:pt x="0" y="28192"/>
                    <a:pt x="4042" y="18433"/>
                    <a:pt x="11238" y="11238"/>
                  </a:cubicBezTo>
                  <a:cubicBezTo>
                    <a:pt x="18433" y="4042"/>
                    <a:pt x="28192" y="0"/>
                    <a:pt x="38368" y="0"/>
                  </a:cubicBezTo>
                  <a:close/>
                </a:path>
              </a:pathLst>
            </a:custGeom>
            <a:solidFill>
              <a:srgbClr val="FFFFFF"/>
            </a:solidFill>
            <a:ln w="114300" cap="rnd">
              <a:solidFill>
                <a:srgbClr val="000000"/>
              </a:solidFill>
              <a:prstDash val="solid"/>
              <a:round/>
            </a:ln>
          </p:spPr>
        </p:sp>
        <p:sp>
          <p:nvSpPr>
            <p:cNvPr name="TextBox 6" id="6"/>
            <p:cNvSpPr txBox="true"/>
            <p:nvPr/>
          </p:nvSpPr>
          <p:spPr>
            <a:xfrm>
              <a:off x="0" y="-38100"/>
              <a:ext cx="2710311" cy="1932383"/>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940668" y="3054466"/>
            <a:ext cx="9943582" cy="6230620"/>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Open Sans Bold"/>
                <a:ea typeface="Open Sans Bold"/>
                <a:cs typeface="Open Sans Bold"/>
                <a:sym typeface="Open Sans Bold"/>
              </a:rPr>
              <a:t>1. Age-Based Grouping</a:t>
            </a:r>
          </a:p>
          <a:p>
            <a:pPr algn="ctr">
              <a:lnSpc>
                <a:spcPts val="3080"/>
              </a:lnSpc>
              <a:spcBef>
                <a:spcPct val="0"/>
              </a:spcBef>
            </a:pPr>
            <a:r>
              <a:rPr lang="en-US" b="true" sz="2200">
                <a:solidFill>
                  <a:srgbClr val="000000"/>
                </a:solidFill>
                <a:latin typeface="Open Sans Bold"/>
                <a:ea typeface="Open Sans Bold"/>
                <a:cs typeface="Open Sans Bold"/>
                <a:sym typeface="Open Sans Bold"/>
              </a:rPr>
              <a:t>Age plays a significant role in shopping preferences. Customers are grouped into different age brackets based on their recorded age in the dataset. </a:t>
            </a:r>
          </a:p>
          <a:p>
            <a:pPr algn="ctr">
              <a:lnSpc>
                <a:spcPts val="3080"/>
              </a:lnSpc>
              <a:spcBef>
                <a:spcPct val="0"/>
              </a:spcBef>
            </a:pPr>
          </a:p>
          <a:p>
            <a:pPr algn="ctr">
              <a:lnSpc>
                <a:spcPts val="3080"/>
              </a:lnSpc>
              <a:spcBef>
                <a:spcPct val="0"/>
              </a:spcBef>
            </a:pPr>
            <a:r>
              <a:rPr lang="en-US" b="true" sz="2200">
                <a:solidFill>
                  <a:srgbClr val="000000"/>
                </a:solidFill>
                <a:latin typeface="Open Sans Bold"/>
                <a:ea typeface="Open Sans Bold"/>
                <a:cs typeface="Open Sans Bold"/>
                <a:sym typeface="Open Sans Bold"/>
              </a:rPr>
              <a:t>The main strategy is:</a:t>
            </a:r>
          </a:p>
          <a:p>
            <a:pPr algn="ctr">
              <a:lnSpc>
                <a:spcPts val="3080"/>
              </a:lnSpc>
              <a:spcBef>
                <a:spcPct val="0"/>
              </a:spcBef>
            </a:pPr>
            <a:r>
              <a:rPr lang="en-US" b="true" sz="2200">
                <a:solidFill>
                  <a:srgbClr val="000000"/>
                </a:solidFill>
                <a:latin typeface="Open Sans Bold"/>
                <a:ea typeface="Open Sans Bold"/>
                <a:cs typeface="Open Sans Bold"/>
                <a:sym typeface="Open Sans Bold"/>
              </a:rPr>
              <a:t>Segmenting Customers into Age Groups:</a:t>
            </a:r>
          </a:p>
          <a:p>
            <a:pPr algn="ctr">
              <a:lnSpc>
                <a:spcPts val="3080"/>
              </a:lnSpc>
              <a:spcBef>
                <a:spcPct val="0"/>
              </a:spcBef>
            </a:pPr>
            <a:r>
              <a:rPr lang="en-US" b="true" sz="2200">
                <a:solidFill>
                  <a:srgbClr val="000000"/>
                </a:solidFill>
                <a:latin typeface="Open Sans Bold"/>
                <a:ea typeface="Open Sans Bold"/>
                <a:cs typeface="Open Sans Bold"/>
                <a:sym typeface="Open Sans Bold"/>
              </a:rPr>
              <a:t>0-18 (Teenagers)</a:t>
            </a:r>
          </a:p>
          <a:p>
            <a:pPr algn="ctr">
              <a:lnSpc>
                <a:spcPts val="3080"/>
              </a:lnSpc>
              <a:spcBef>
                <a:spcPct val="0"/>
              </a:spcBef>
            </a:pPr>
            <a:r>
              <a:rPr lang="en-US" b="true" sz="2200">
                <a:solidFill>
                  <a:srgbClr val="000000"/>
                </a:solidFill>
                <a:latin typeface="Open Sans Bold"/>
                <a:ea typeface="Open Sans Bold"/>
                <a:cs typeface="Open Sans Bold"/>
                <a:sym typeface="Open Sans Bold"/>
              </a:rPr>
              <a:t>19-30 (Young Adults)</a:t>
            </a:r>
          </a:p>
          <a:p>
            <a:pPr algn="ctr">
              <a:lnSpc>
                <a:spcPts val="3080"/>
              </a:lnSpc>
              <a:spcBef>
                <a:spcPct val="0"/>
              </a:spcBef>
            </a:pPr>
            <a:r>
              <a:rPr lang="en-US" b="true" sz="2200">
                <a:solidFill>
                  <a:srgbClr val="000000"/>
                </a:solidFill>
                <a:latin typeface="Open Sans Bold"/>
                <a:ea typeface="Open Sans Bold"/>
                <a:cs typeface="Open Sans Bold"/>
                <a:sym typeface="Open Sans Bold"/>
              </a:rPr>
              <a:t>31-50 (Middle-Aged Adults)</a:t>
            </a:r>
          </a:p>
          <a:p>
            <a:pPr algn="ctr">
              <a:lnSpc>
                <a:spcPts val="3080"/>
              </a:lnSpc>
              <a:spcBef>
                <a:spcPct val="0"/>
              </a:spcBef>
            </a:pPr>
            <a:r>
              <a:rPr lang="en-US" b="true" sz="2200">
                <a:solidFill>
                  <a:srgbClr val="000000"/>
                </a:solidFill>
                <a:latin typeface="Open Sans Bold"/>
                <a:ea typeface="Open Sans Bold"/>
                <a:cs typeface="Open Sans Bold"/>
                <a:sym typeface="Open Sans Bold"/>
              </a:rPr>
              <a:t>51+ (Seniors)</a:t>
            </a:r>
          </a:p>
          <a:p>
            <a:pPr algn="ctr">
              <a:lnSpc>
                <a:spcPts val="3080"/>
              </a:lnSpc>
              <a:spcBef>
                <a:spcPct val="0"/>
              </a:spcBef>
            </a:pPr>
            <a:r>
              <a:rPr lang="en-US" b="true" sz="2200">
                <a:solidFill>
                  <a:srgbClr val="000000"/>
                </a:solidFill>
                <a:latin typeface="Open Sans Bold"/>
                <a:ea typeface="Open Sans Bold"/>
                <a:cs typeface="Open Sans Bold"/>
                <a:sym typeface="Open Sans Bold"/>
              </a:rPr>
              <a:t>Each age group is associated with popular product categories preferred by customers within that demographic, derived from historical purchase data.</a:t>
            </a:r>
          </a:p>
          <a:p>
            <a:pPr algn="ctr">
              <a:lnSpc>
                <a:spcPts val="3080"/>
              </a:lnSpc>
              <a:spcBef>
                <a:spcPct val="0"/>
              </a:spcBef>
            </a:pPr>
            <a:r>
              <a:rPr lang="en-US" b="true" sz="2200">
                <a:solidFill>
                  <a:srgbClr val="000000"/>
                </a:solidFill>
                <a:latin typeface="Open Sans Bold"/>
                <a:ea typeface="Open Sans Bold"/>
                <a:cs typeface="Open Sans Bold"/>
                <a:sym typeface="Open Sans Bold"/>
              </a:rPr>
              <a:t>Personalized recommendations are generated by identifying trending fashion items purchased by other users in the same age segment.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EED1"/>
        </a:solidFill>
      </p:bgPr>
    </p:bg>
    <p:spTree>
      <p:nvGrpSpPr>
        <p:cNvPr id="1" name=""/>
        <p:cNvGrpSpPr/>
        <p:nvPr/>
      </p:nvGrpSpPr>
      <p:grpSpPr>
        <a:xfrm>
          <a:off x="0" y="0"/>
          <a:ext cx="0" cy="0"/>
          <a:chOff x="0" y="0"/>
          <a:chExt cx="0" cy="0"/>
        </a:xfrm>
      </p:grpSpPr>
      <p:grpSp>
        <p:nvGrpSpPr>
          <p:cNvPr name="Group 2" id="2"/>
          <p:cNvGrpSpPr/>
          <p:nvPr/>
        </p:nvGrpSpPr>
        <p:grpSpPr>
          <a:xfrm rot="0">
            <a:off x="1028700" y="2815934"/>
            <a:ext cx="10404475" cy="5807415"/>
            <a:chOff x="0" y="0"/>
            <a:chExt cx="2740273" cy="1529525"/>
          </a:xfrm>
        </p:grpSpPr>
        <p:sp>
          <p:nvSpPr>
            <p:cNvPr name="Freeform 3" id="3"/>
            <p:cNvSpPr/>
            <p:nvPr/>
          </p:nvSpPr>
          <p:spPr>
            <a:xfrm flipH="false" flipV="false" rot="0">
              <a:off x="0" y="0"/>
              <a:ext cx="2740273" cy="1529525"/>
            </a:xfrm>
            <a:custGeom>
              <a:avLst/>
              <a:gdLst/>
              <a:ahLst/>
              <a:cxnLst/>
              <a:rect r="r" b="b" t="t" l="l"/>
              <a:pathLst>
                <a:path h="1529525" w="2740273">
                  <a:moveTo>
                    <a:pt x="37949" y="0"/>
                  </a:moveTo>
                  <a:lnTo>
                    <a:pt x="2702324" y="0"/>
                  </a:lnTo>
                  <a:cubicBezTo>
                    <a:pt x="2712389" y="0"/>
                    <a:pt x="2722041" y="3998"/>
                    <a:pt x="2729158" y="11115"/>
                  </a:cubicBezTo>
                  <a:cubicBezTo>
                    <a:pt x="2736275" y="18232"/>
                    <a:pt x="2740273" y="27884"/>
                    <a:pt x="2740273" y="37949"/>
                  </a:cubicBezTo>
                  <a:lnTo>
                    <a:pt x="2740273" y="1491576"/>
                  </a:lnTo>
                  <a:cubicBezTo>
                    <a:pt x="2740273" y="1501641"/>
                    <a:pt x="2736275" y="1511293"/>
                    <a:pt x="2729158" y="1518410"/>
                  </a:cubicBezTo>
                  <a:cubicBezTo>
                    <a:pt x="2722041" y="1525527"/>
                    <a:pt x="2712389" y="1529525"/>
                    <a:pt x="2702324" y="1529525"/>
                  </a:cubicBezTo>
                  <a:lnTo>
                    <a:pt x="37949" y="1529525"/>
                  </a:lnTo>
                  <a:cubicBezTo>
                    <a:pt x="27884" y="1529525"/>
                    <a:pt x="18232" y="1525527"/>
                    <a:pt x="11115" y="1518410"/>
                  </a:cubicBezTo>
                  <a:cubicBezTo>
                    <a:pt x="3998" y="1511293"/>
                    <a:pt x="0" y="1501641"/>
                    <a:pt x="0" y="1491576"/>
                  </a:cubicBezTo>
                  <a:lnTo>
                    <a:pt x="0" y="37949"/>
                  </a:lnTo>
                  <a:cubicBezTo>
                    <a:pt x="0" y="27884"/>
                    <a:pt x="3998" y="18232"/>
                    <a:pt x="11115" y="11115"/>
                  </a:cubicBezTo>
                  <a:cubicBezTo>
                    <a:pt x="18232" y="3998"/>
                    <a:pt x="27884" y="0"/>
                    <a:pt x="37949" y="0"/>
                  </a:cubicBezTo>
                  <a:close/>
                </a:path>
              </a:pathLst>
            </a:custGeom>
            <a:solidFill>
              <a:srgbClr val="F9F4E3"/>
            </a:solidFill>
          </p:spPr>
        </p:sp>
        <p:sp>
          <p:nvSpPr>
            <p:cNvPr name="TextBox 4" id="4"/>
            <p:cNvSpPr txBox="true"/>
            <p:nvPr/>
          </p:nvSpPr>
          <p:spPr>
            <a:xfrm>
              <a:off x="0" y="-57150"/>
              <a:ext cx="2740273" cy="158667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201118" y="2985453"/>
            <a:ext cx="10037040" cy="5358181"/>
          </a:xfrm>
          <a:prstGeom prst="rect">
            <a:avLst/>
          </a:prstGeom>
        </p:spPr>
        <p:txBody>
          <a:bodyPr anchor="t" rtlCol="false" tIns="0" lIns="0" bIns="0" rIns="0">
            <a:spAutoFit/>
          </a:bodyPr>
          <a:lstStyle/>
          <a:p>
            <a:pPr algn="ctr">
              <a:lnSpc>
                <a:spcPts val="3027"/>
              </a:lnSpc>
              <a:spcBef>
                <a:spcPct val="0"/>
              </a:spcBef>
            </a:pPr>
            <a:r>
              <a:rPr lang="en-US" b="true" sz="2162">
                <a:solidFill>
                  <a:srgbClr val="000000"/>
                </a:solidFill>
                <a:latin typeface="Open Sans Bold"/>
                <a:ea typeface="Open Sans Bold"/>
                <a:cs typeface="Open Sans Bold"/>
                <a:sym typeface="Open Sans Bold"/>
              </a:rPr>
              <a:t>2. Sex/Attribute-Based Grouping</a:t>
            </a:r>
          </a:p>
          <a:p>
            <a:pPr algn="ctr">
              <a:lnSpc>
                <a:spcPts val="3027"/>
              </a:lnSpc>
              <a:spcBef>
                <a:spcPct val="0"/>
              </a:spcBef>
            </a:pPr>
            <a:r>
              <a:rPr lang="en-US" b="true" sz="2162">
                <a:solidFill>
                  <a:srgbClr val="000000"/>
                </a:solidFill>
                <a:latin typeface="Open Sans Bold"/>
                <a:ea typeface="Open Sans Bold"/>
                <a:cs typeface="Open Sans Bold"/>
                <a:sym typeface="Open Sans Bold"/>
              </a:rPr>
              <a:t>Unlike age, customer sex information is not directly available. Instead, we infer sex or attribute classification based on past purchases. The steps involved are:</a:t>
            </a:r>
          </a:p>
          <a:p>
            <a:pPr algn="ctr">
              <a:lnSpc>
                <a:spcPts val="3027"/>
              </a:lnSpc>
              <a:spcBef>
                <a:spcPct val="0"/>
              </a:spcBef>
            </a:pPr>
            <a:r>
              <a:rPr lang="en-US" b="true" sz="2162">
                <a:solidFill>
                  <a:srgbClr val="000000"/>
                </a:solidFill>
                <a:latin typeface="Open Sans Bold"/>
                <a:ea typeface="Open Sans Bold"/>
                <a:cs typeface="Open Sans Bold"/>
                <a:sym typeface="Open Sans Bold"/>
              </a:rPr>
              <a:t>Identifying Gendered Product Preferences:</a:t>
            </a:r>
          </a:p>
          <a:p>
            <a:pPr algn="ctr">
              <a:lnSpc>
                <a:spcPts val="3027"/>
              </a:lnSpc>
              <a:spcBef>
                <a:spcPct val="0"/>
              </a:spcBef>
            </a:pPr>
            <a:r>
              <a:rPr lang="en-US" b="true" sz="2162">
                <a:solidFill>
                  <a:srgbClr val="000000"/>
                </a:solidFill>
                <a:latin typeface="Open Sans Bold"/>
                <a:ea typeface="Open Sans Bold"/>
                <a:cs typeface="Open Sans Bold"/>
                <a:sym typeface="Open Sans Bold"/>
              </a:rPr>
              <a:t>Assign each product a gender/age attribute based on metadata (e.g., "Women's Clothing," "Men's Shoes," "Kids' Apparel").</a:t>
            </a:r>
          </a:p>
          <a:p>
            <a:pPr algn="ctr">
              <a:lnSpc>
                <a:spcPts val="3027"/>
              </a:lnSpc>
              <a:spcBef>
                <a:spcPct val="0"/>
              </a:spcBef>
            </a:pPr>
            <a:r>
              <a:rPr lang="en-US" b="true" sz="2162">
                <a:solidFill>
                  <a:srgbClr val="000000"/>
                </a:solidFill>
                <a:latin typeface="Open Sans Bold"/>
                <a:ea typeface="Open Sans Bold"/>
                <a:cs typeface="Open Sans Bold"/>
                <a:sym typeface="Open Sans Bold"/>
              </a:rPr>
              <a:t>Inferring Customer Sex/Attribute:</a:t>
            </a:r>
          </a:p>
          <a:p>
            <a:pPr algn="ctr">
              <a:lnSpc>
                <a:spcPts val="3027"/>
              </a:lnSpc>
              <a:spcBef>
                <a:spcPct val="0"/>
              </a:spcBef>
            </a:pPr>
            <a:r>
              <a:rPr lang="en-US" b="true" sz="2162">
                <a:solidFill>
                  <a:srgbClr val="000000"/>
                </a:solidFill>
                <a:latin typeface="Open Sans Bold"/>
                <a:ea typeface="Open Sans Bold"/>
                <a:cs typeface="Open Sans Bold"/>
                <a:sym typeface="Open Sans Bold"/>
              </a:rPr>
              <a:t>Analyze each customer’s historical purchase data to estimate their most likely gender and attribute category.</a:t>
            </a:r>
          </a:p>
          <a:p>
            <a:pPr algn="ctr">
              <a:lnSpc>
                <a:spcPts val="3027"/>
              </a:lnSpc>
              <a:spcBef>
                <a:spcPct val="0"/>
              </a:spcBef>
            </a:pPr>
            <a:r>
              <a:rPr lang="en-US" b="true" sz="2162">
                <a:solidFill>
                  <a:srgbClr val="000000"/>
                </a:solidFill>
                <a:latin typeface="Open Sans Bold"/>
                <a:ea typeface="Open Sans Bold"/>
                <a:cs typeface="Open Sans Bold"/>
                <a:sym typeface="Open Sans Bold"/>
              </a:rPr>
              <a:t>Customers who predominantly purchase "Women's" items are classified under the female segment, and similarly for the male segment.</a:t>
            </a:r>
          </a:p>
          <a:p>
            <a:pPr algn="ctr">
              <a:lnSpc>
                <a:spcPts val="3027"/>
              </a:lnSpc>
              <a:spcBef>
                <a:spcPct val="0"/>
              </a:spcBef>
            </a:pPr>
            <a:r>
              <a:rPr lang="en-US" b="true" sz="2162">
                <a:solidFill>
                  <a:srgbClr val="000000"/>
                </a:solidFill>
                <a:latin typeface="Open Sans Bold"/>
                <a:ea typeface="Open Sans Bold"/>
                <a:cs typeface="Open Sans Bold"/>
                <a:sym typeface="Open Sans Bold"/>
              </a:rPr>
              <a:t>If a customer frequently buys kids' items, they are classified as having children, influencing their recommendations.</a:t>
            </a:r>
          </a:p>
        </p:txBody>
      </p:sp>
      <p:sp>
        <p:nvSpPr>
          <p:cNvPr name="Freeform 6" id="6"/>
          <p:cNvSpPr/>
          <p:nvPr/>
        </p:nvSpPr>
        <p:spPr>
          <a:xfrm flipH="false" flipV="false" rot="0">
            <a:off x="12764095" y="3023553"/>
            <a:ext cx="2887841" cy="4114800"/>
          </a:xfrm>
          <a:custGeom>
            <a:avLst/>
            <a:gdLst/>
            <a:ahLst/>
            <a:cxnLst/>
            <a:rect r="r" b="b" t="t" l="l"/>
            <a:pathLst>
              <a:path h="4114800" w="2887841">
                <a:moveTo>
                  <a:pt x="0" y="0"/>
                </a:moveTo>
                <a:lnTo>
                  <a:pt x="2887842" y="0"/>
                </a:lnTo>
                <a:lnTo>
                  <a:pt x="28878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9139238" y="4938078"/>
            <a:ext cx="9525" cy="372745"/>
          </a:xfrm>
          <a:prstGeom prst="rect">
            <a:avLst/>
          </a:prstGeom>
        </p:spPr>
        <p:txBody>
          <a:bodyPr anchor="t" rtlCol="false" tIns="0" lIns="0" bIns="0" rIns="0">
            <a:spAutoFit/>
          </a:bodyPr>
          <a:lstStyle/>
          <a:p>
            <a:pPr algn="ctr">
              <a:lnSpc>
                <a:spcPts val="3080"/>
              </a:lnSpc>
              <a:spcBef>
                <a:spcPct val="0"/>
              </a:spcBef>
            </a:pPr>
          </a:p>
        </p:txBody>
      </p:sp>
      <p:sp>
        <p:nvSpPr>
          <p:cNvPr name="TextBox 8" id="8"/>
          <p:cNvSpPr txBox="true"/>
          <p:nvPr/>
        </p:nvSpPr>
        <p:spPr>
          <a:xfrm rot="0">
            <a:off x="6076771" y="537527"/>
            <a:ext cx="6143983" cy="887095"/>
          </a:xfrm>
          <a:prstGeom prst="rect">
            <a:avLst/>
          </a:prstGeom>
        </p:spPr>
        <p:txBody>
          <a:bodyPr anchor="t" rtlCol="false" tIns="0" lIns="0" bIns="0" rIns="0">
            <a:spAutoFit/>
          </a:bodyPr>
          <a:lstStyle/>
          <a:p>
            <a:pPr algn="ctr">
              <a:lnSpc>
                <a:spcPts val="7279"/>
              </a:lnSpc>
            </a:pPr>
            <a:r>
              <a:rPr lang="en-US" sz="5199">
                <a:solidFill>
                  <a:srgbClr val="6DA7CC"/>
                </a:solidFill>
                <a:latin typeface="Sniglet"/>
                <a:ea typeface="Sniglet"/>
                <a:cs typeface="Sniglet"/>
                <a:sym typeface="Sniglet"/>
              </a:rPr>
              <a:t>How the Model Works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DAGi3Wq3whE</dc:identifier>
  <dcterms:modified xsi:type="dcterms:W3CDTF">2011-08-01T06:04:30Z</dcterms:modified>
  <cp:revision>1</cp:revision>
  <dc:title>Bigdata</dc:title>
</cp:coreProperties>
</file>